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9" r:id="rId7"/>
    <p:sldId id="261" r:id="rId8"/>
    <p:sldId id="263" r:id="rId9"/>
    <p:sldId id="262" r:id="rId10"/>
    <p:sldId id="264" r:id="rId11"/>
    <p:sldId id="265" r:id="rId12"/>
    <p:sldId id="266" r:id="rId13"/>
    <p:sldId id="267" r:id="rId14"/>
    <p:sldId id="268" r:id="rId15"/>
    <p:sldId id="270" r:id="rId16"/>
    <p:sldId id="272" r:id="rId17"/>
    <p:sldId id="273" r:id="rId18"/>
    <p:sldId id="274" r:id="rId19"/>
    <p:sldId id="275" r:id="rId20"/>
    <p:sldId id="276" r:id="rId21"/>
    <p:sldId id="277" r:id="rId22"/>
    <p:sldId id="271"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13"/>
    <p:restoredTop sz="94686"/>
  </p:normalViewPr>
  <p:slideViewPr>
    <p:cSldViewPr snapToGrid="0">
      <p:cViewPr varScale="1">
        <p:scale>
          <a:sx n="116" d="100"/>
          <a:sy n="116" d="100"/>
        </p:scale>
        <p:origin x="192"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FCC25-EFB1-4104-5A3C-88073770BC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9A24F8-46EA-2ABB-2DEE-96BF8B44BF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52D3397-3B22-8587-F8FF-1A672E541ED7}"/>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5" name="Footer Placeholder 4">
            <a:extLst>
              <a:ext uri="{FF2B5EF4-FFF2-40B4-BE49-F238E27FC236}">
                <a16:creationId xmlns:a16="http://schemas.microsoft.com/office/drawing/2014/main" id="{85CE1F42-C210-50F9-9B97-A955916CE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86343B-FCCD-D122-F936-EBD5CC0541F4}"/>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343355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1D861-D53C-667C-94D4-39FF7CF608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0A5D75-0CDB-27E2-C327-A4994CB49E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FF2744-0261-0CEB-D938-CAC8E352AFA8}"/>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5" name="Footer Placeholder 4">
            <a:extLst>
              <a:ext uri="{FF2B5EF4-FFF2-40B4-BE49-F238E27FC236}">
                <a16:creationId xmlns:a16="http://schemas.microsoft.com/office/drawing/2014/main" id="{EEA3C5D1-137C-D95A-C418-7A7656DDC7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BF1FA4-ADA8-7405-11A3-C462C22165A5}"/>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34180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F98AD2-7ED9-B741-70E4-554668FE46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96C7D-6DE3-12A9-3E65-5AE6B20879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AC255-D822-1654-6635-2B09457C1BBA}"/>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5" name="Footer Placeholder 4">
            <a:extLst>
              <a:ext uri="{FF2B5EF4-FFF2-40B4-BE49-F238E27FC236}">
                <a16:creationId xmlns:a16="http://schemas.microsoft.com/office/drawing/2014/main" id="{212C8090-54DB-523A-2BE8-65FF99E1F7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CBDF8C-4CD2-D9A8-7E7D-9719DC283C68}"/>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102836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97DEE-0542-70B4-8D28-79B0C8C644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6E2A9E-EE8E-796F-DAD5-21EDB4CA9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8D3BD5-B2A2-408F-EF7C-526A0499209D}"/>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5" name="Footer Placeholder 4">
            <a:extLst>
              <a:ext uri="{FF2B5EF4-FFF2-40B4-BE49-F238E27FC236}">
                <a16:creationId xmlns:a16="http://schemas.microsoft.com/office/drawing/2014/main" id="{A3AEBB24-D5CF-0D66-BC9E-B618F48B79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3002CC-2657-5179-9ECD-A840059A7E4F}"/>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3181070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43E09-7B39-8898-C7DF-1B9A019D87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0E2611-263E-5D21-128D-AD4D8B4598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7E356E-95CA-2716-2C7E-FFB5BC61FAF2}"/>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5" name="Footer Placeholder 4">
            <a:extLst>
              <a:ext uri="{FF2B5EF4-FFF2-40B4-BE49-F238E27FC236}">
                <a16:creationId xmlns:a16="http://schemas.microsoft.com/office/drawing/2014/main" id="{2310CECF-A444-F0A0-B5E3-E76C23707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EBF474-7B9B-89F6-427A-F048C9AE1833}"/>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2872227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581F5-D05C-6301-92C4-34D180C92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AB196F-122D-75CA-0909-91D6F8F124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452AE2-761C-B647-2BA6-D431A076D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A40BEA-D466-048D-B609-43DF79F5F66A}"/>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6" name="Footer Placeholder 5">
            <a:extLst>
              <a:ext uri="{FF2B5EF4-FFF2-40B4-BE49-F238E27FC236}">
                <a16:creationId xmlns:a16="http://schemas.microsoft.com/office/drawing/2014/main" id="{C457884D-0D19-1AEE-EE31-112129118A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1DCC97-0083-26F6-B2BD-213D59A01405}"/>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2110331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2548C-9484-0A96-2BCD-094BFDF6F7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249F7E-C2A1-9D41-DBA1-6C6CFEBE11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29746B-F247-D5FB-9730-A520C1F3F0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3F9173-D13B-7BF2-1D5D-7BE426B3CD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0D633A-CFD9-A5E6-F505-D18ED16EE5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3F7F19-A568-2A6A-CC56-676FC2371420}"/>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8" name="Footer Placeholder 7">
            <a:extLst>
              <a:ext uri="{FF2B5EF4-FFF2-40B4-BE49-F238E27FC236}">
                <a16:creationId xmlns:a16="http://schemas.microsoft.com/office/drawing/2014/main" id="{95C922FF-E081-B4FB-60DD-9D2607C288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222F73-25DD-4A4B-ECC3-BEA8591CA09D}"/>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3554654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163C-E3BE-7E20-0ED4-ED56DDD038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25B6F6-6C9C-4B2A-C862-3CDC222B08E0}"/>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4" name="Footer Placeholder 3">
            <a:extLst>
              <a:ext uri="{FF2B5EF4-FFF2-40B4-BE49-F238E27FC236}">
                <a16:creationId xmlns:a16="http://schemas.microsoft.com/office/drawing/2014/main" id="{D83FC268-F76F-1A96-D5D4-8FD69BA9C2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FB5FAB-E407-1684-B249-130E5EE37A8F}"/>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4037978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ACDBF7-D44F-3BB0-BB39-049D0787CD5D}"/>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3" name="Footer Placeholder 2">
            <a:extLst>
              <a:ext uri="{FF2B5EF4-FFF2-40B4-BE49-F238E27FC236}">
                <a16:creationId xmlns:a16="http://schemas.microsoft.com/office/drawing/2014/main" id="{2DB74569-199D-8764-713D-C664C681A1D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1081CA-41BF-B263-7AC4-0F6127DF5FAA}"/>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1835262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61889-2030-F403-A3EA-D3050EE51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64738A-9876-1B70-8EE9-27FCB80E34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E5E121-391F-558E-7207-BAF511B11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EC7548-1891-28D4-4906-607BC677A77C}"/>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6" name="Footer Placeholder 5">
            <a:extLst>
              <a:ext uri="{FF2B5EF4-FFF2-40B4-BE49-F238E27FC236}">
                <a16:creationId xmlns:a16="http://schemas.microsoft.com/office/drawing/2014/main" id="{CB3FD223-774E-4BDF-03FC-831292294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3C885E-B2AE-1646-B744-8AEC60C7B410}"/>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2118257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E0C42-1E80-0016-F324-CF1A9912B5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6A056F-A084-7352-EC8D-785C6C53F9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75E6C4-E535-DCBE-A22F-F0B54F8C5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37D806-1C7B-4593-B87F-1A6484BD852C}"/>
              </a:ext>
            </a:extLst>
          </p:cNvPr>
          <p:cNvSpPr>
            <a:spLocks noGrp="1"/>
          </p:cNvSpPr>
          <p:nvPr>
            <p:ph type="dt" sz="half" idx="10"/>
          </p:nvPr>
        </p:nvSpPr>
        <p:spPr/>
        <p:txBody>
          <a:bodyPr/>
          <a:lstStyle/>
          <a:p>
            <a:fld id="{F3159AB8-1210-7044-841C-505EEDDD27DA}" type="datetimeFigureOut">
              <a:rPr lang="en-US" smtClean="0"/>
              <a:t>8/21/26</a:t>
            </a:fld>
            <a:endParaRPr lang="en-US"/>
          </a:p>
        </p:txBody>
      </p:sp>
      <p:sp>
        <p:nvSpPr>
          <p:cNvPr id="6" name="Footer Placeholder 5">
            <a:extLst>
              <a:ext uri="{FF2B5EF4-FFF2-40B4-BE49-F238E27FC236}">
                <a16:creationId xmlns:a16="http://schemas.microsoft.com/office/drawing/2014/main" id="{2F491D30-7ADA-CA1A-90AD-6A55846431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84ADF-2D42-745C-5F7D-4B070D76A5E0}"/>
              </a:ext>
            </a:extLst>
          </p:cNvPr>
          <p:cNvSpPr>
            <a:spLocks noGrp="1"/>
          </p:cNvSpPr>
          <p:nvPr>
            <p:ph type="sldNum" sz="quarter" idx="12"/>
          </p:nvPr>
        </p:nvSpPr>
        <p:spPr/>
        <p:txBody>
          <a:bodyPr/>
          <a:lstStyle/>
          <a:p>
            <a:fld id="{66AC6DD3-5BE8-BE42-B635-146139224B09}" type="slidenum">
              <a:rPr lang="en-US" smtClean="0"/>
              <a:t>‹#›</a:t>
            </a:fld>
            <a:endParaRPr lang="en-US"/>
          </a:p>
        </p:txBody>
      </p:sp>
    </p:spTree>
    <p:extLst>
      <p:ext uri="{BB962C8B-B14F-4D97-AF65-F5344CB8AC3E}">
        <p14:creationId xmlns:p14="http://schemas.microsoft.com/office/powerpoint/2010/main" val="3942199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B1F8BA-4F84-C443-D938-F6F2AA7FDF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1A88C7-6C7C-E550-266D-8FA265F18D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5762C8-6526-15B6-C3B6-AD5BDB47F3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159AB8-1210-7044-841C-505EEDDD27DA}" type="datetimeFigureOut">
              <a:rPr lang="en-US" smtClean="0"/>
              <a:t>8/21/26</a:t>
            </a:fld>
            <a:endParaRPr lang="en-US"/>
          </a:p>
        </p:txBody>
      </p:sp>
      <p:sp>
        <p:nvSpPr>
          <p:cNvPr id="5" name="Footer Placeholder 4">
            <a:extLst>
              <a:ext uri="{FF2B5EF4-FFF2-40B4-BE49-F238E27FC236}">
                <a16:creationId xmlns:a16="http://schemas.microsoft.com/office/drawing/2014/main" id="{509C757B-2B52-6560-7137-A5A7BF3C69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40D3C3A-3C7F-6AE8-9E69-5395F502F0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6AC6DD3-5BE8-BE42-B635-146139224B09}" type="slidenum">
              <a:rPr lang="en-US" smtClean="0"/>
              <a:t>‹#›</a:t>
            </a:fld>
            <a:endParaRPr lang="en-US"/>
          </a:p>
        </p:txBody>
      </p:sp>
    </p:spTree>
    <p:extLst>
      <p:ext uri="{BB962C8B-B14F-4D97-AF65-F5344CB8AC3E}">
        <p14:creationId xmlns:p14="http://schemas.microsoft.com/office/powerpoint/2010/main" val="1164504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aaroth.github.io/cis-7000-ai-alignmen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jpg"/></Relationships>
</file>

<file path=ppt/slides/_rels/slide27.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jpg"/></Relationships>
</file>

<file path=ppt/slides/_rels/slide28.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jpg"/></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83E384-5725-B978-614F-1A1C426D3BEB}"/>
              </a:ext>
            </a:extLst>
          </p:cNvPr>
          <p:cNvPicPr>
            <a:picLocks noChangeAspect="1"/>
          </p:cNvPicPr>
          <p:nvPr/>
        </p:nvPicPr>
        <p:blipFill>
          <a:blip r:embed="rId2"/>
          <a:stretch>
            <a:fillRect/>
          </a:stretch>
        </p:blipFill>
        <p:spPr>
          <a:xfrm>
            <a:off x="-86498" y="0"/>
            <a:ext cx="12278497" cy="6902981"/>
          </a:xfrm>
          <a:prstGeom prst="rect">
            <a:avLst/>
          </a:prstGeom>
        </p:spPr>
      </p:pic>
      <p:sp>
        <p:nvSpPr>
          <p:cNvPr id="2" name="Title 1">
            <a:extLst>
              <a:ext uri="{FF2B5EF4-FFF2-40B4-BE49-F238E27FC236}">
                <a16:creationId xmlns:a16="http://schemas.microsoft.com/office/drawing/2014/main" id="{82F6EFE8-60EB-33AD-1F99-AD7EF7B0926E}"/>
              </a:ext>
            </a:extLst>
          </p:cNvPr>
          <p:cNvSpPr>
            <a:spLocks noGrp="1"/>
          </p:cNvSpPr>
          <p:nvPr>
            <p:ph type="ctrTitle"/>
          </p:nvPr>
        </p:nvSpPr>
        <p:spPr/>
        <p:txBody>
          <a:bodyPr/>
          <a:lstStyle/>
          <a:p>
            <a:r>
              <a:rPr lang="en-US" dirty="0">
                <a:solidFill>
                  <a:schemeClr val="bg1"/>
                </a:solidFill>
              </a:rPr>
              <a:t>CIS 7000</a:t>
            </a:r>
          </a:p>
        </p:txBody>
      </p:sp>
      <p:sp>
        <p:nvSpPr>
          <p:cNvPr id="3" name="Subtitle 2">
            <a:extLst>
              <a:ext uri="{FF2B5EF4-FFF2-40B4-BE49-F238E27FC236}">
                <a16:creationId xmlns:a16="http://schemas.microsoft.com/office/drawing/2014/main" id="{B2AB4F82-6524-F4A8-31E9-41E0D67A479D}"/>
              </a:ext>
            </a:extLst>
          </p:cNvPr>
          <p:cNvSpPr>
            <a:spLocks noGrp="1"/>
          </p:cNvSpPr>
          <p:nvPr>
            <p:ph type="subTitle" idx="1"/>
          </p:nvPr>
        </p:nvSpPr>
        <p:spPr/>
        <p:txBody>
          <a:bodyPr/>
          <a:lstStyle/>
          <a:p>
            <a:r>
              <a:rPr lang="en-US" dirty="0">
                <a:solidFill>
                  <a:schemeClr val="bg1"/>
                </a:solidFill>
              </a:rPr>
              <a:t>The Mathematical Foundations of AI Alignment</a:t>
            </a:r>
          </a:p>
          <a:p>
            <a:r>
              <a:rPr lang="en-US" dirty="0">
                <a:solidFill>
                  <a:schemeClr val="bg1"/>
                </a:solidFill>
              </a:rPr>
              <a:t>Instructor: Aaron Roth</a:t>
            </a:r>
          </a:p>
        </p:txBody>
      </p:sp>
    </p:spTree>
    <p:extLst>
      <p:ext uri="{BB962C8B-B14F-4D97-AF65-F5344CB8AC3E}">
        <p14:creationId xmlns:p14="http://schemas.microsoft.com/office/powerpoint/2010/main" val="1437305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AC9E2-B95F-4695-0DEC-70D9B932BAC9}"/>
              </a:ext>
            </a:extLst>
          </p:cNvPr>
          <p:cNvSpPr>
            <a:spLocks noGrp="1"/>
          </p:cNvSpPr>
          <p:nvPr>
            <p:ph type="title"/>
          </p:nvPr>
        </p:nvSpPr>
        <p:spPr/>
        <p:txBody>
          <a:bodyPr/>
          <a:lstStyle/>
          <a:p>
            <a:r>
              <a:rPr lang="en-US" dirty="0"/>
              <a:t>Alternatives to Learning a Reward Model</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CCB6B56-1CB3-5F6A-5D31-E5F75D66F6BF}"/>
                  </a:ext>
                </a:extLst>
              </p:cNvPr>
              <p:cNvSpPr>
                <a:spLocks noGrp="1"/>
              </p:cNvSpPr>
              <p:nvPr>
                <p:ph idx="1"/>
              </p:nvPr>
            </p:nvSpPr>
            <p:spPr/>
            <p:txBody>
              <a:bodyPr/>
              <a:lstStyle/>
              <a:p>
                <a:r>
                  <a:rPr lang="en-US" dirty="0"/>
                  <a:t>LLMs are stochastic. Given a prompt </a:t>
                </a:r>
                <a14:m>
                  <m:oMath xmlns:m="http://schemas.openxmlformats.org/officeDocument/2006/math">
                    <m:r>
                      <a:rPr lang="en-US" b="0" i="1" smtClean="0">
                        <a:latin typeface="Cambria Math" panose="02040503050406030204" pitchFamily="18" charset="0"/>
                      </a:rPr>
                      <m:t>𝑥</m:t>
                    </m:r>
                  </m:oMath>
                </a14:m>
                <a:r>
                  <a:rPr lang="en-US" dirty="0"/>
                  <a:t> they induce a </a:t>
                </a:r>
                <a:r>
                  <a:rPr lang="en-US" i="1" dirty="0"/>
                  <a:t>distribution</a:t>
                </a:r>
                <a:r>
                  <a:rPr lang="en-US" dirty="0"/>
                  <a:t> over completions </a:t>
                </a:r>
                <a14:m>
                  <m:oMath xmlns:m="http://schemas.openxmlformats.org/officeDocument/2006/math">
                    <m:r>
                      <a:rPr lang="en-US" b="0" i="1" smtClean="0">
                        <a:latin typeface="Cambria Math" panose="02040503050406030204" pitchFamily="18" charset="0"/>
                      </a:rPr>
                      <m:t>𝑎</m:t>
                    </m:r>
                  </m:oMath>
                </a14:m>
                <a:r>
                  <a:rPr lang="en-US" dirty="0"/>
                  <a:t>.</a:t>
                </a:r>
              </a:p>
              <a:p>
                <a:r>
                  <a:rPr lang="en-US" dirty="0"/>
                  <a:t>If all you know about your user is that they come from some distribution </a:t>
                </a:r>
                <a14:m>
                  <m:oMath xmlns:m="http://schemas.openxmlformats.org/officeDocument/2006/math">
                    <m:r>
                      <a:rPr lang="en-US" b="0" i="1" smtClean="0">
                        <a:latin typeface="Cambria Math" panose="02040503050406030204" pitchFamily="18" charset="0"/>
                      </a:rPr>
                      <m:t>𝒟</m:t>
                    </m:r>
                  </m:oMath>
                </a14:m>
                <a:r>
                  <a:rPr lang="en-US" dirty="0"/>
                  <a:t>, how can we compare two distributions over completions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 </m:t>
                    </m:r>
                    <m:r>
                      <a:rPr lang="en-US" b="0" i="1" smtClean="0">
                        <a:latin typeface="Cambria Math" panose="02040503050406030204" pitchFamily="18" charset="0"/>
                      </a:rPr>
                      <m:t>𝑞</m:t>
                    </m:r>
                  </m:oMath>
                </a14:m>
                <a:r>
                  <a:rPr lang="en-US" dirty="0"/>
                  <a:t>?</a:t>
                </a:r>
              </a:p>
              <a:p>
                <a:r>
                  <a:rPr lang="en-US" dirty="0"/>
                  <a:t>An experiment:</a:t>
                </a:r>
              </a:p>
              <a:p>
                <a:pPr marL="914400" lvl="1" indent="-457200">
                  <a:buFont typeface="+mj-lt"/>
                  <a:buAutoNum type="arabicPeriod"/>
                </a:pPr>
                <a:r>
                  <a:rPr lang="en-US" dirty="0"/>
                  <a:t>Sample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 </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𝑞</m:t>
                    </m:r>
                  </m:oMath>
                </a14:m>
                <a:endParaRPr lang="en-US" dirty="0"/>
              </a:p>
              <a:p>
                <a:pPr marL="914400" lvl="1" indent="-457200">
                  <a:buFont typeface="+mj-lt"/>
                  <a:buAutoNum type="arabicPeriod"/>
                </a:pPr>
                <a:r>
                  <a:rPr lang="en-US" dirty="0"/>
                  <a:t>Sample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𝒟</m:t>
                    </m:r>
                  </m:oMath>
                </a14:m>
                <a:endParaRPr lang="en-US" dirty="0"/>
              </a:p>
              <a:p>
                <a:pPr marL="914400" lvl="1" indent="-457200">
                  <a:buFont typeface="+mj-lt"/>
                  <a:buAutoNum type="arabicPeriod"/>
                </a:pPr>
                <a:r>
                  <a:rPr lang="en-US" dirty="0"/>
                  <a:t>Ask </a:t>
                </a:r>
                <a14:m>
                  <m:oMath xmlns:m="http://schemas.openxmlformats.org/officeDocument/2006/math">
                    <m:r>
                      <a:rPr lang="en-US" b="0" i="1" smtClean="0">
                        <a:latin typeface="Cambria Math" panose="02040503050406030204" pitchFamily="18" charset="0"/>
                      </a:rPr>
                      <m:t>𝑎</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𝑏</m:t>
                    </m:r>
                  </m:oMath>
                </a14:m>
                <a:r>
                  <a:rPr lang="en-US" dirty="0"/>
                  <a:t>? If yes, </a:t>
                </a:r>
                <a14:m>
                  <m:oMath xmlns:m="http://schemas.openxmlformats.org/officeDocument/2006/math">
                    <m:r>
                      <a:rPr lang="en-US" b="0" i="1" smtClean="0">
                        <a:latin typeface="Cambria Math" panose="02040503050406030204" pitchFamily="18" charset="0"/>
                      </a:rPr>
                      <m:t>𝑝</m:t>
                    </m:r>
                  </m:oMath>
                </a14:m>
                <a:r>
                  <a:rPr lang="en-US" dirty="0"/>
                  <a:t> wins. If no, </a:t>
                </a:r>
                <a14:m>
                  <m:oMath xmlns:m="http://schemas.openxmlformats.org/officeDocument/2006/math">
                    <m:r>
                      <a:rPr lang="en-US" b="0" i="1" smtClean="0">
                        <a:latin typeface="Cambria Math" panose="02040503050406030204" pitchFamily="18" charset="0"/>
                      </a:rPr>
                      <m:t>𝑞</m:t>
                    </m:r>
                  </m:oMath>
                </a14:m>
                <a:r>
                  <a:rPr lang="en-US" dirty="0"/>
                  <a:t> wins.</a:t>
                </a:r>
              </a:p>
              <a:p>
                <a:r>
                  <a:rPr lang="en-US" dirty="0"/>
                  <a:t>Say </a:t>
                </a:r>
                <a14:m>
                  <m:oMath xmlns:m="http://schemas.openxmlformats.org/officeDocument/2006/math">
                    <m:r>
                      <a:rPr lang="en-US" b="0" i="1" smtClean="0">
                        <a:latin typeface="Cambria Math" panose="02040503050406030204" pitchFamily="18" charset="0"/>
                      </a:rPr>
                      <m:t>𝑝</m:t>
                    </m:r>
                  </m:oMath>
                </a14:m>
                <a:r>
                  <a:rPr lang="en-US" dirty="0"/>
                  <a:t> defeats </a:t>
                </a:r>
                <a14:m>
                  <m:oMath xmlns:m="http://schemas.openxmlformats.org/officeDocument/2006/math">
                    <m:r>
                      <a:rPr lang="en-US" b="0" i="1" smtClean="0">
                        <a:latin typeface="Cambria Math" panose="02040503050406030204" pitchFamily="18" charset="0"/>
                      </a:rPr>
                      <m:t>𝑞</m:t>
                    </m:r>
                  </m:oMath>
                </a14:m>
                <a:r>
                  <a:rPr lang="en-US" dirty="0"/>
                  <a:t> if it is more likely to win. </a:t>
                </a:r>
              </a:p>
            </p:txBody>
          </p:sp>
        </mc:Choice>
        <mc:Fallback>
          <p:sp>
            <p:nvSpPr>
              <p:cNvPr id="3" name="Content Placeholder 2">
                <a:extLst>
                  <a:ext uri="{FF2B5EF4-FFF2-40B4-BE49-F238E27FC236}">
                    <a16:creationId xmlns:a16="http://schemas.microsoft.com/office/drawing/2014/main" id="{ACCB6B56-1CB3-5F6A-5D31-E5F75D66F6BF}"/>
                  </a:ext>
                </a:extLst>
              </p:cNvPr>
              <p:cNvSpPr>
                <a:spLocks noGrp="1" noRot="1" noChangeAspect="1" noMove="1" noResize="1" noEditPoints="1" noAdjustHandles="1" noChangeArrowheads="1" noChangeShapeType="1" noTextEdit="1"/>
              </p:cNvSpPr>
              <p:nvPr>
                <p:ph idx="1"/>
              </p:nvPr>
            </p:nvSpPr>
            <p:spPr>
              <a:blipFill>
                <a:blip r:embed="rId2"/>
                <a:stretch>
                  <a:fillRect l="-1086" t="-2326" b="-3779"/>
                </a:stretch>
              </a:blipFill>
            </p:spPr>
            <p:txBody>
              <a:bodyPr/>
              <a:lstStyle/>
              <a:p>
                <a:r>
                  <a:rPr lang="en-US">
                    <a:noFill/>
                  </a:rPr>
                  <a:t> </a:t>
                </a:r>
              </a:p>
            </p:txBody>
          </p:sp>
        </mc:Fallback>
      </mc:AlternateContent>
    </p:spTree>
    <p:extLst>
      <p:ext uri="{BB962C8B-B14F-4D97-AF65-F5344CB8AC3E}">
        <p14:creationId xmlns:p14="http://schemas.microsoft.com/office/powerpoint/2010/main" val="262018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AC5A7-A316-D0D1-46C7-290841413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B3C02-0963-1586-1A16-FF37517B239A}"/>
              </a:ext>
            </a:extLst>
          </p:cNvPr>
          <p:cNvSpPr>
            <a:spLocks noGrp="1"/>
          </p:cNvSpPr>
          <p:nvPr>
            <p:ph type="title"/>
          </p:nvPr>
        </p:nvSpPr>
        <p:spPr/>
        <p:txBody>
          <a:bodyPr/>
          <a:lstStyle/>
          <a:p>
            <a:r>
              <a:rPr lang="en-US" dirty="0"/>
              <a:t>Alternatives to Learning a Reward Model</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C625E7C-A3FA-D70D-DC03-B878A26A2960}"/>
                  </a:ext>
                </a:extLst>
              </p:cNvPr>
              <p:cNvSpPr>
                <a:spLocks noGrp="1"/>
              </p:cNvSpPr>
              <p:nvPr>
                <p:ph idx="1"/>
              </p:nvPr>
            </p:nvSpPr>
            <p:spPr/>
            <p:txBody>
              <a:bodyPr/>
              <a:lstStyle/>
              <a:p>
                <a:r>
                  <a:rPr lang="en-US" dirty="0"/>
                  <a:t>Can we find a distribution over completions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oMath>
                </a14:m>
                <a:r>
                  <a:rPr lang="en-US" dirty="0"/>
                  <a:t> that defeats </a:t>
                </a:r>
                <a:r>
                  <a:rPr lang="en-US" i="1" dirty="0"/>
                  <a:t>all </a:t>
                </a:r>
                <a:r>
                  <a:rPr lang="en-US" dirty="0"/>
                  <a:t>challengers?</a:t>
                </a:r>
              </a:p>
              <a:p>
                <a:pPr lvl="1"/>
                <a:r>
                  <a:rPr lang="en-US" dirty="0"/>
                  <a:t>Yes! This is a “maximal lottery” classically or a “Von Neumann Winner” in the recent AI alignment literature.</a:t>
                </a:r>
              </a:p>
              <a:p>
                <a:pPr lvl="1"/>
                <a:r>
                  <a:rPr lang="en-US" dirty="0"/>
                  <a:t>The goal of “Nash Learning from Human Feedback” (NLHF)</a:t>
                </a:r>
              </a:p>
              <a:p>
                <a:r>
                  <a:rPr lang="en-US" dirty="0"/>
                  <a:t>We’ll see how to compute such lotteries quickly with no-regret learning. </a:t>
                </a:r>
              </a:p>
            </p:txBody>
          </p:sp>
        </mc:Choice>
        <mc:Fallback>
          <p:sp>
            <p:nvSpPr>
              <p:cNvPr id="3" name="Content Placeholder 2">
                <a:extLst>
                  <a:ext uri="{FF2B5EF4-FFF2-40B4-BE49-F238E27FC236}">
                    <a16:creationId xmlns:a16="http://schemas.microsoft.com/office/drawing/2014/main" id="{9C625E7C-A3FA-D70D-DC03-B878A26A2960}"/>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93870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0EA0A-2DBF-1B1D-DA70-C36310EFF294}"/>
              </a:ext>
            </a:extLst>
          </p:cNvPr>
          <p:cNvSpPr>
            <a:spLocks noGrp="1"/>
          </p:cNvSpPr>
          <p:nvPr>
            <p:ph type="title"/>
          </p:nvPr>
        </p:nvSpPr>
        <p:spPr/>
        <p:txBody>
          <a:bodyPr/>
          <a:lstStyle/>
          <a:p>
            <a:r>
              <a:rPr lang="en-US" dirty="0"/>
              <a:t>Utility Functions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138A07F-2463-7F80-1A9B-0ED5E56509B5}"/>
                  </a:ext>
                </a:extLst>
              </p:cNvPr>
              <p:cNvSpPr>
                <a:spLocks noGrp="1"/>
              </p:cNvSpPr>
              <p:nvPr>
                <p:ph idx="1"/>
              </p:nvPr>
            </p:nvSpPr>
            <p:spPr/>
            <p:txBody>
              <a:bodyPr/>
              <a:lstStyle/>
              <a:p>
                <a:r>
                  <a:rPr lang="en-US" dirty="0"/>
                  <a:t>It will often be convenient to model the objectives of both people and machines by utility functions that they act to maximize in expectation over randomness:</a:t>
                </a:r>
              </a:p>
              <a:p>
                <a:pPr marL="0" indent="0" algn="ctr">
                  <a:buNone/>
                </a:pPr>
                <a14:m>
                  <m:oMathPara xmlns:m="http://schemas.openxmlformats.org/officeDocument/2006/math">
                    <m:oMath>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ℝ</m:t>
                      </m:r>
                    </m:oMath>
                  </m:oMathPara>
                </a14:m>
                <a:endParaRPr lang="en-US" dirty="0"/>
              </a:p>
              <a:p>
                <a:r>
                  <a:rPr lang="en-US" dirty="0"/>
                  <a:t>And set as our objective to maximize ”social welfare”:</a:t>
                </a:r>
              </a:p>
              <a:p>
                <a:pPr marL="0" indent="0" algn="ctr">
                  <a:buNone/>
                </a:pPr>
                <a14:m>
                  <m:oMathPara xmlns:m="http://schemas.openxmlformats.org/officeDocument/2006/math">
                    <m:o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𝑜</m:t>
                                  </m:r>
                                </m:e>
                              </m:d>
                            </m:e>
                          </m:d>
                        </m:e>
                      </m:nary>
                    </m:oMath>
                  </m:oMathPara>
                </a14:m>
                <a:endParaRPr lang="en-US" dirty="0"/>
              </a:p>
              <a:p>
                <a:r>
                  <a:rPr lang="en-US" dirty="0"/>
                  <a:t>When is this a reasonable modelling assumption (either for people or AI agents)? </a:t>
                </a:r>
              </a:p>
            </p:txBody>
          </p:sp>
        </mc:Choice>
        <mc:Fallback>
          <p:sp>
            <p:nvSpPr>
              <p:cNvPr id="3" name="Content Placeholder 2">
                <a:extLst>
                  <a:ext uri="{FF2B5EF4-FFF2-40B4-BE49-F238E27FC236}">
                    <a16:creationId xmlns:a16="http://schemas.microsoft.com/office/drawing/2014/main" id="{C138A07F-2463-7F80-1A9B-0ED5E56509B5}"/>
                  </a:ext>
                </a:extLst>
              </p:cNvPr>
              <p:cNvSpPr>
                <a:spLocks noGrp="1" noRot="1" noChangeAspect="1" noMove="1" noResize="1" noEditPoints="1" noAdjustHandles="1" noChangeArrowheads="1" noChangeShapeType="1" noTextEdit="1"/>
              </p:cNvSpPr>
              <p:nvPr>
                <p:ph idx="1"/>
              </p:nvPr>
            </p:nvSpPr>
            <p:spPr>
              <a:blipFill>
                <a:blip r:embed="rId2"/>
                <a:stretch>
                  <a:fillRect l="-1086" t="-2326" b="-19186"/>
                </a:stretch>
              </a:blipFill>
            </p:spPr>
            <p:txBody>
              <a:bodyPr/>
              <a:lstStyle/>
              <a:p>
                <a:r>
                  <a:rPr lang="en-US">
                    <a:noFill/>
                  </a:rPr>
                  <a:t> </a:t>
                </a:r>
              </a:p>
            </p:txBody>
          </p:sp>
        </mc:Fallback>
      </mc:AlternateContent>
    </p:spTree>
    <p:extLst>
      <p:ext uri="{BB962C8B-B14F-4D97-AF65-F5344CB8AC3E}">
        <p14:creationId xmlns:p14="http://schemas.microsoft.com/office/powerpoint/2010/main" val="327445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D8923-304F-3D28-8182-9E4458C3B924}"/>
              </a:ext>
            </a:extLst>
          </p:cNvPr>
          <p:cNvSpPr>
            <a:spLocks noGrp="1"/>
          </p:cNvSpPr>
          <p:nvPr>
            <p:ph type="title"/>
          </p:nvPr>
        </p:nvSpPr>
        <p:spPr/>
        <p:txBody>
          <a:bodyPr/>
          <a:lstStyle/>
          <a:p>
            <a:r>
              <a:rPr lang="en-US" dirty="0"/>
              <a:t>Social Welfare Aggregation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AC9CA37-7924-0B86-D22E-1430A6E4A111}"/>
                  </a:ext>
                </a:extLst>
              </p:cNvPr>
              <p:cNvSpPr>
                <a:spLocks noGrp="1"/>
              </p:cNvSpPr>
              <p:nvPr>
                <p:ph idx="1"/>
              </p:nvPr>
            </p:nvSpPr>
            <p:spPr/>
            <p:txBody>
              <a:bodyPr>
                <a:normAutofit fontScale="92500"/>
              </a:bodyPr>
              <a:lstStyle/>
              <a:p>
                <a:r>
                  <a:rPr lang="en-US" dirty="0"/>
                  <a:t>In principle people/agents should have preferences over lotteries as well (although it may be difficult to elicit </a:t>
                </a:r>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𝑞</m:t>
                    </m:r>
                  </m:oMath>
                </a14:m>
                <a:r>
                  <a:rPr lang="en-US" dirty="0"/>
                  <a:t>)</a:t>
                </a:r>
              </a:p>
              <a:p>
                <a:r>
                  <a:rPr lang="en-US" dirty="0"/>
                  <a:t>We can represent preferences with utility functions for any agent whose preferences satisfy the Von-Neumann/Morgenstern axioms:</a:t>
                </a:r>
              </a:p>
              <a:p>
                <a:pPr lvl="1"/>
                <a:r>
                  <a:rPr lang="en-US" dirty="0"/>
                  <a:t>Completeness (for every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 </m:t>
                    </m:r>
                    <m:r>
                      <a:rPr lang="en-US" b="0" i="1" smtClean="0">
                        <a:latin typeface="Cambria Math" panose="02040503050406030204" pitchFamily="18" charset="0"/>
                      </a:rPr>
                      <m:t>𝑞</m:t>
                    </m:r>
                  </m:oMath>
                </a14:m>
                <a:r>
                  <a:rPr lang="en-US" dirty="0"/>
                  <a:t>, </a:t>
                </a:r>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𝑞</m:t>
                    </m:r>
                  </m:oMath>
                </a14:m>
                <a:r>
                  <a:rPr lang="en-US" dirty="0"/>
                  <a:t> or </a:t>
                </a:r>
                <a14:m>
                  <m:oMath xmlns:m="http://schemas.openxmlformats.org/officeDocument/2006/math">
                    <m:r>
                      <a:rPr lang="en-US" b="0" i="1" smtClean="0">
                        <a:latin typeface="Cambria Math" panose="02040503050406030204" pitchFamily="18" charset="0"/>
                      </a:rPr>
                      <m:t>𝑞</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𝑝</m:t>
                    </m:r>
                  </m:oMath>
                </a14:m>
                <a:r>
                  <a:rPr lang="en-US" dirty="0"/>
                  <a:t>)</a:t>
                </a:r>
              </a:p>
              <a:p>
                <a:pPr lvl="1"/>
                <a:r>
                  <a:rPr lang="en-US" dirty="0"/>
                  <a:t>Transitivity (If </a:t>
                </a:r>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𝑞</m:t>
                    </m:r>
                  </m:oMath>
                </a14:m>
                <a:r>
                  <a:rPr lang="en-US" dirty="0"/>
                  <a:t> and </a:t>
                </a:r>
                <a14:m>
                  <m:oMath xmlns:m="http://schemas.openxmlformats.org/officeDocument/2006/math">
                    <m:r>
                      <a:rPr lang="en-US" b="0" i="1" smtClean="0">
                        <a:latin typeface="Cambria Math" panose="02040503050406030204" pitchFamily="18" charset="0"/>
                      </a:rPr>
                      <m:t>𝑞</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𝑟</m:t>
                    </m:r>
                  </m:oMath>
                </a14:m>
                <a:r>
                  <a:rPr lang="en-US" dirty="0"/>
                  <a:t> then </a:t>
                </a:r>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𝑟</m:t>
                    </m:r>
                  </m:oMath>
                </a14:m>
                <a:r>
                  <a:rPr lang="en-US" dirty="0"/>
                  <a:t>)</a:t>
                </a:r>
              </a:p>
              <a:p>
                <a:pPr lvl="1"/>
                <a:r>
                  <a:rPr lang="en-US" dirty="0"/>
                  <a:t>Continuity (If </a:t>
                </a:r>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𝑞</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𝑟</m:t>
                    </m:r>
                  </m:oMath>
                </a14:m>
                <a:r>
                  <a:rPr lang="en-US" dirty="0"/>
                  <a:t> then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𝛼</m:t>
                    </m:r>
                    <m:r>
                      <a:rPr lang="en-US" b="0" i="1" smtClean="0">
                        <a:latin typeface="Cambria Math" panose="02040503050406030204" pitchFamily="18" charset="0"/>
                      </a:rPr>
                      <m:t>∈[0,1]</m:t>
                    </m:r>
                  </m:oMath>
                </a14:m>
                <a:r>
                  <a:rPr lang="en-US" dirty="0"/>
                  <a:t> </a:t>
                </a:r>
                <a:r>
                  <a:rPr lang="en-US" dirty="0" err="1"/>
                  <a:t>s.t.</a:t>
                </a:r>
                <a:r>
                  <a:rPr lang="en-US" dirty="0"/>
                  <a:t>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𝛼</m:t>
                        </m:r>
                      </m:e>
                    </m:d>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𝛼</m:t>
                    </m:r>
                    <m:r>
                      <a:rPr lang="en-US" b="0" i="1" smtClean="0">
                        <a:latin typeface="Cambria Math" panose="02040503050406030204" pitchFamily="18" charset="0"/>
                      </a:rPr>
                      <m:t>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𝑞</m:t>
                    </m:r>
                  </m:oMath>
                </a14:m>
                <a:r>
                  <a:rPr lang="en-US" dirty="0"/>
                  <a:t>)</a:t>
                </a:r>
              </a:p>
              <a:p>
                <a:pPr lvl="1"/>
                <a:r>
                  <a:rPr lang="en-US" dirty="0"/>
                  <a:t>Independence (If </a:t>
                </a:r>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r>
                      <a:rPr lang="en-US" b="0" i="1" smtClean="0">
                        <a:latin typeface="Cambria Math" panose="02040503050406030204" pitchFamily="18" charset="0"/>
                      </a:rPr>
                      <m:t>𝑞</m:t>
                    </m:r>
                  </m:oMath>
                </a14:m>
                <a:r>
                  <a:rPr lang="en-US" dirty="0"/>
                  <a:t> then for all </a:t>
                </a:r>
                <a14:m>
                  <m:oMath xmlns:m="http://schemas.openxmlformats.org/officeDocument/2006/math">
                    <m:r>
                      <a:rPr lang="en-US" b="0" i="1" smtClean="0">
                        <a:latin typeface="Cambria Math" panose="02040503050406030204" pitchFamily="18" charset="0"/>
                      </a:rPr>
                      <m:t>𝑟</m:t>
                    </m:r>
                    <m:r>
                      <a:rPr lang="en-US" b="0" i="1" smtClean="0">
                        <a:latin typeface="Cambria Math" panose="02040503050406030204" pitchFamily="18" charset="0"/>
                      </a:rPr>
                      <m:t>, </m:t>
                    </m:r>
                    <m:r>
                      <a:rPr lang="en-US" b="0" i="1" smtClean="0">
                        <a:latin typeface="Cambria Math" panose="02040503050406030204" pitchFamily="18" charset="0"/>
                      </a:rPr>
                      <m:t>𝛼</m:t>
                    </m:r>
                  </m:oMath>
                </a14:m>
                <a:r>
                  <a:rPr lang="en-US" dirty="0"/>
                  <a:t>: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𝛼</m:t>
                        </m:r>
                      </m:e>
                    </m:d>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𝛼</m:t>
                    </m:r>
                    <m:r>
                      <a:rPr lang="en-US" b="0" i="1" smtClean="0">
                        <a:latin typeface="Cambria Math" panose="02040503050406030204" pitchFamily="18" charset="0"/>
                      </a:rPr>
                      <m:t>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𝛼</m:t>
                        </m:r>
                      </m:e>
                    </m:d>
                    <m:r>
                      <a:rPr lang="en-US" b="0" i="1" smtClean="0">
                        <a:latin typeface="Cambria Math" panose="02040503050406030204" pitchFamily="18" charset="0"/>
                      </a:rPr>
                      <m:t>𝑞</m:t>
                    </m:r>
                    <m:r>
                      <a:rPr lang="en-US" b="0" i="1" smtClean="0">
                        <a:latin typeface="Cambria Math" panose="02040503050406030204" pitchFamily="18" charset="0"/>
                      </a:rPr>
                      <m:t>+</m:t>
                    </m:r>
                    <m:r>
                      <a:rPr lang="en-US" b="0" i="1" smtClean="0">
                        <a:latin typeface="Cambria Math" panose="02040503050406030204" pitchFamily="18" charset="0"/>
                      </a:rPr>
                      <m:t>𝛼</m:t>
                    </m:r>
                    <m:r>
                      <a:rPr lang="en-US" b="0" i="1" smtClean="0">
                        <a:latin typeface="Cambria Math" panose="02040503050406030204" pitchFamily="18" charset="0"/>
                      </a:rPr>
                      <m:t>𝑟</m:t>
                    </m:r>
                  </m:oMath>
                </a14:m>
                <a:r>
                  <a:rPr lang="en-US" dirty="0"/>
                  <a:t>)</a:t>
                </a:r>
              </a:p>
              <a:p>
                <a:r>
                  <a:rPr lang="en-US" dirty="0"/>
                  <a:t>Harsanyi’s Theorem: If individuals and society satisfy </a:t>
                </a:r>
                <a:r>
                  <a:rPr lang="en-US" dirty="0" err="1"/>
                  <a:t>VnM</a:t>
                </a:r>
                <a:r>
                  <a:rPr lang="en-US" dirty="0"/>
                  <a:t> axioms, then the only social objective that satisfies the Pareto property (if everyone prefers </a:t>
                </a:r>
                <a14:m>
                  <m:oMath xmlns:m="http://schemas.openxmlformats.org/officeDocument/2006/math">
                    <m:r>
                      <a:rPr lang="en-US" b="0" i="1" smtClean="0">
                        <a:latin typeface="Cambria Math" panose="02040503050406030204" pitchFamily="18" charset="0"/>
                      </a:rPr>
                      <m:t>𝑝</m:t>
                    </m:r>
                  </m:oMath>
                </a14:m>
                <a:r>
                  <a:rPr lang="en-US" dirty="0"/>
                  <a:t> to </a:t>
                </a:r>
                <a14:m>
                  <m:oMath xmlns:m="http://schemas.openxmlformats.org/officeDocument/2006/math">
                    <m:r>
                      <a:rPr lang="en-US" b="0" i="1" smtClean="0">
                        <a:latin typeface="Cambria Math" panose="02040503050406030204" pitchFamily="18" charset="0"/>
                      </a:rPr>
                      <m:t>𝑞</m:t>
                    </m:r>
                  </m:oMath>
                </a14:m>
                <a:r>
                  <a:rPr lang="en-US" dirty="0"/>
                  <a:t> then so does the aggregate) is (weighted) social welfare.</a:t>
                </a:r>
              </a:p>
            </p:txBody>
          </p:sp>
        </mc:Choice>
        <mc:Fallback>
          <p:sp>
            <p:nvSpPr>
              <p:cNvPr id="3" name="Content Placeholder 2">
                <a:extLst>
                  <a:ext uri="{FF2B5EF4-FFF2-40B4-BE49-F238E27FC236}">
                    <a16:creationId xmlns:a16="http://schemas.microsoft.com/office/drawing/2014/main" id="{9AC9CA37-7924-0B86-D22E-1430A6E4A111}"/>
                  </a:ext>
                </a:extLst>
              </p:cNvPr>
              <p:cNvSpPr>
                <a:spLocks noGrp="1" noRot="1" noChangeAspect="1" noMove="1" noResize="1" noEditPoints="1" noAdjustHandles="1" noChangeArrowheads="1" noChangeShapeType="1" noTextEdit="1"/>
              </p:cNvSpPr>
              <p:nvPr>
                <p:ph idx="1"/>
              </p:nvPr>
            </p:nvSpPr>
            <p:spPr>
              <a:blipFill>
                <a:blip r:embed="rId2"/>
                <a:stretch>
                  <a:fillRect l="-965" t="-2035" r="-1327" b="-2326"/>
                </a:stretch>
              </a:blipFill>
            </p:spPr>
            <p:txBody>
              <a:bodyPr/>
              <a:lstStyle/>
              <a:p>
                <a:r>
                  <a:rPr lang="en-US">
                    <a:noFill/>
                  </a:rPr>
                  <a:t> </a:t>
                </a:r>
              </a:p>
            </p:txBody>
          </p:sp>
        </mc:Fallback>
      </mc:AlternateContent>
    </p:spTree>
    <p:extLst>
      <p:ext uri="{BB962C8B-B14F-4D97-AF65-F5344CB8AC3E}">
        <p14:creationId xmlns:p14="http://schemas.microsoft.com/office/powerpoint/2010/main" val="249490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E2575-2253-60CE-BA58-D0D8F2F1193E}"/>
              </a:ext>
            </a:extLst>
          </p:cNvPr>
          <p:cNvSpPr>
            <a:spLocks noGrp="1"/>
          </p:cNvSpPr>
          <p:nvPr>
            <p:ph type="title"/>
          </p:nvPr>
        </p:nvSpPr>
        <p:spPr/>
        <p:txBody>
          <a:bodyPr/>
          <a:lstStyle/>
          <a:p>
            <a:r>
              <a:rPr lang="en-US" dirty="0"/>
              <a:t>Back to the RLHF/NLHF pipeline</a:t>
            </a:r>
          </a:p>
        </p:txBody>
      </p:sp>
      <p:sp>
        <p:nvSpPr>
          <p:cNvPr id="3" name="Content Placeholder 2">
            <a:extLst>
              <a:ext uri="{FF2B5EF4-FFF2-40B4-BE49-F238E27FC236}">
                <a16:creationId xmlns:a16="http://schemas.microsoft.com/office/drawing/2014/main" id="{6576AA9C-4309-F254-080F-0EBC220B4D99}"/>
              </a:ext>
            </a:extLst>
          </p:cNvPr>
          <p:cNvSpPr>
            <a:spLocks noGrp="1"/>
          </p:cNvSpPr>
          <p:nvPr>
            <p:ph idx="1"/>
          </p:nvPr>
        </p:nvSpPr>
        <p:spPr/>
        <p:txBody>
          <a:bodyPr/>
          <a:lstStyle/>
          <a:p>
            <a:r>
              <a:rPr lang="en-US" dirty="0"/>
              <a:t>Suppose we only elicit comparison data</a:t>
            </a:r>
          </a:p>
          <a:p>
            <a:r>
              <a:rPr lang="en-US" dirty="0"/>
              <a:t>But we care about maximizing social welfare.</a:t>
            </a:r>
          </a:p>
          <a:p>
            <a:r>
              <a:rPr lang="en-US" dirty="0"/>
              <a:t>How should we choose completions to minimize the worst-case </a:t>
            </a:r>
            <a:r>
              <a:rPr lang="en-US" i="1" dirty="0"/>
              <a:t>distortion</a:t>
            </a:r>
            <a:r>
              <a:rPr lang="en-US" dirty="0"/>
              <a:t>: </a:t>
            </a:r>
          </a:p>
          <a:p>
            <a:pPr marL="0" indent="0" algn="ctr">
              <a:buNone/>
            </a:pPr>
            <a:r>
              <a:rPr lang="en-US" i="1" dirty="0"/>
              <a:t>Worst case over preferences consistent with the elicited comparisons, of the ratio of the welfare of the optimal lottery for those preferences to the welfare of the lottery we find.</a:t>
            </a:r>
          </a:p>
          <a:p>
            <a:r>
              <a:rPr lang="en-US" dirty="0"/>
              <a:t>This is optimized by finding a maximal lottery/NLHF!</a:t>
            </a:r>
          </a:p>
        </p:txBody>
      </p:sp>
      <p:pic>
        <p:nvPicPr>
          <p:cNvPr id="4" name="Picture 3" descr="r/ChatGPT - Which one do you prefer?">
            <a:extLst>
              <a:ext uri="{FF2B5EF4-FFF2-40B4-BE49-F238E27FC236}">
                <a16:creationId xmlns:a16="http://schemas.microsoft.com/office/drawing/2014/main" id="{010C20CF-7837-D067-FD47-447CE0A8DD87}"/>
              </a:ext>
            </a:extLst>
          </p:cNvPr>
          <p:cNvPicPr>
            <a:picLocks noChangeAspect="1"/>
          </p:cNvPicPr>
          <p:nvPr/>
        </p:nvPicPr>
        <p:blipFill>
          <a:blip r:embed="rId2"/>
          <a:stretch>
            <a:fillRect/>
          </a:stretch>
        </p:blipFill>
        <p:spPr>
          <a:xfrm>
            <a:off x="8681292" y="1188430"/>
            <a:ext cx="2566162" cy="1764237"/>
          </a:xfrm>
          <a:prstGeom prst="rect">
            <a:avLst/>
          </a:prstGeom>
        </p:spPr>
      </p:pic>
    </p:spTree>
    <p:extLst>
      <p:ext uri="{BB962C8B-B14F-4D97-AF65-F5344CB8AC3E}">
        <p14:creationId xmlns:p14="http://schemas.microsoft.com/office/powerpoint/2010/main" val="406979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47202-FF53-EA31-79B4-FB23D5EE3C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4BAFD-7229-36BA-4ED0-1FDBFE70410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87DFDA2-A804-685D-2BEF-377F593BC792}"/>
              </a:ext>
            </a:extLst>
          </p:cNvPr>
          <p:cNvSpPr>
            <a:spLocks noGrp="1"/>
          </p:cNvSpPr>
          <p:nvPr>
            <p:ph idx="1"/>
          </p:nvPr>
        </p:nvSpPr>
        <p:spPr/>
        <p:txBody>
          <a:bodyPr/>
          <a:lstStyle/>
          <a:p>
            <a:endParaRPr lang="en-US" dirty="0"/>
          </a:p>
        </p:txBody>
      </p:sp>
      <p:sp>
        <p:nvSpPr>
          <p:cNvPr id="4" name="Rounded Rectangle 3">
            <a:extLst>
              <a:ext uri="{FF2B5EF4-FFF2-40B4-BE49-F238E27FC236}">
                <a16:creationId xmlns:a16="http://schemas.microsoft.com/office/drawing/2014/main" id="{A5BA7DAD-213D-91B0-42E1-A670B04EDF22}"/>
              </a:ext>
            </a:extLst>
          </p:cNvPr>
          <p:cNvSpPr/>
          <p:nvPr/>
        </p:nvSpPr>
        <p:spPr>
          <a:xfrm>
            <a:off x="3282820" y="2836506"/>
            <a:ext cx="5626359" cy="11849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Information</a:t>
            </a:r>
          </a:p>
        </p:txBody>
      </p:sp>
    </p:spTree>
    <p:extLst>
      <p:ext uri="{BB962C8B-B14F-4D97-AF65-F5344CB8AC3E}">
        <p14:creationId xmlns:p14="http://schemas.microsoft.com/office/powerpoint/2010/main" val="1378235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7F294-2467-490F-FA25-E5116CD00CCA}"/>
              </a:ext>
            </a:extLst>
          </p:cNvPr>
          <p:cNvSpPr>
            <a:spLocks noGrp="1"/>
          </p:cNvSpPr>
          <p:nvPr>
            <p:ph type="title"/>
          </p:nvPr>
        </p:nvSpPr>
        <p:spPr/>
        <p:txBody>
          <a:bodyPr/>
          <a:lstStyle/>
          <a:p>
            <a:r>
              <a:rPr lang="en-US" dirty="0"/>
              <a:t>Suppose we can learn user utility functions. Then what? </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5F01ED1-9811-B73B-0147-3F2EE63E1585}"/>
                  </a:ext>
                </a:extLst>
              </p:cNvPr>
              <p:cNvSpPr>
                <a:spLocks noGrp="1"/>
              </p:cNvSpPr>
              <p:nvPr>
                <p:ph idx="1"/>
              </p:nvPr>
            </p:nvSpPr>
            <p:spPr/>
            <p:txBody>
              <a:bodyPr/>
              <a:lstStyle/>
              <a:p>
                <a:r>
                  <a:rPr lang="en-US" dirty="0"/>
                  <a:t>Say there is an unknown “state of the world”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m:t>
                    </m:r>
                    <m:r>
                      <m:rPr>
                        <m:sty m:val="p"/>
                      </m:rPr>
                      <a:rPr lang="en-US" b="0" i="0" smtClean="0">
                        <a:latin typeface="Cambria Math" panose="02040503050406030204" pitchFamily="18" charset="0"/>
                      </a:rPr>
                      <m:t>Ω</m:t>
                    </m:r>
                  </m:oMath>
                </a14:m>
                <a:r>
                  <a:rPr lang="en-US" dirty="0"/>
                  <a:t>, and many users each with different utility functions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ℝ</m:t>
                    </m:r>
                  </m:oMath>
                </a14:m>
                <a:r>
                  <a:rPr lang="en-US" dirty="0"/>
                  <a:t>. </a:t>
                </a:r>
              </a:p>
              <a:p>
                <a:r>
                  <a:rPr lang="en-US" dirty="0"/>
                  <a:t>If users knew </a:t>
                </a:r>
                <a14:m>
                  <m:oMath xmlns:m="http://schemas.openxmlformats.org/officeDocument/2006/math">
                    <m:r>
                      <a:rPr lang="en-US" b="0" i="1" smtClean="0">
                        <a:latin typeface="Cambria Math" panose="02040503050406030204" pitchFamily="18" charset="0"/>
                      </a:rPr>
                      <m:t>𝑦</m:t>
                    </m:r>
                  </m:oMath>
                </a14:m>
                <a:r>
                  <a:rPr lang="en-US" dirty="0"/>
                  <a:t> (or a distribution </a:t>
                </a:r>
                <a14:m>
                  <m:oMath xmlns:m="http://schemas.openxmlformats.org/officeDocument/2006/math">
                    <m:r>
                      <a:rPr lang="en-US" b="0" i="1" smtClean="0">
                        <a:latin typeface="Cambria Math" panose="02040503050406030204" pitchFamily="18" charset="0"/>
                      </a:rPr>
                      <m:t>𝑝</m:t>
                    </m:r>
                  </m:oMath>
                </a14:m>
                <a:r>
                  <a:rPr lang="en-US" dirty="0"/>
                  <a:t> </a:t>
                </a:r>
                <a:r>
                  <a:rPr lang="en-US" dirty="0" err="1"/>
                  <a:t>s.t.</a:t>
                </a:r>
                <a:r>
                  <a:rPr lang="en-US" dirty="0"/>
                  <a:t>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𝑝</m:t>
                    </m:r>
                  </m:oMath>
                </a14:m>
                <a:r>
                  <a:rPr lang="en-US" dirty="0"/>
                  <a:t>) they would choose action:</a:t>
                </a:r>
              </a:p>
              <a:p>
                <a:pPr marL="0" indent="0" algn="ctr">
                  <a:buNone/>
                </a:pPr>
                <a14:m>
                  <m:oMathPara xmlns:m="http://schemas.openxmlformats.org/officeDocument/2006/math">
                    <m:oMath>
                      <m:r>
                        <a:rPr lang="en-US" b="0" i="1" smtClean="0">
                          <a:latin typeface="Cambria Math" panose="02040503050406030204" pitchFamily="18" charset="0"/>
                        </a:rPr>
                        <m:t>𝐵</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𝑝</m:t>
                          </m:r>
                        </m:e>
                      </m:d>
                      <m:r>
                        <a:rPr lang="en-US" b="0" i="1" smtClean="0">
                          <a:latin typeface="Cambria Math" panose="02040503050406030204" pitchFamily="18" charset="0"/>
                        </a:rPr>
                        <m:t>=</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0"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𝐴</m:t>
                                  </m:r>
                                </m:lim>
                              </m:limLow>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𝔼</m:t>
                                  </m:r>
                                </m:e>
                                <m:sub>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𝑝</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e>
                          </m:func>
                          <m:r>
                            <a:rPr lang="en-US" b="0" i="1" smtClean="0">
                              <a:latin typeface="Cambria Math" panose="02040503050406030204" pitchFamily="18" charset="0"/>
                            </a:rPr>
                            <m:t>]</m:t>
                          </m:r>
                        </m:e>
                      </m:func>
                    </m:oMath>
                  </m:oMathPara>
                </a14:m>
                <a:endParaRPr lang="en-US" dirty="0"/>
              </a:p>
              <a:p>
                <a:r>
                  <a:rPr lang="en-US" dirty="0"/>
                  <a:t>How can a statistical model make predictions that are useful for all downstream decision makers?</a:t>
                </a:r>
              </a:p>
              <a:p>
                <a:pPr lvl="1"/>
                <a:r>
                  <a:rPr lang="en-US" dirty="0"/>
                  <a:t>It would suffice to learn and predict the true distribution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endParaRPr lang="en-US" dirty="0"/>
              </a:p>
              <a:p>
                <a:pPr lvl="1"/>
                <a:r>
                  <a:rPr lang="en-US" dirty="0"/>
                  <a:t>But this is in general difficult/impossible so we don’t want to rely on it.</a:t>
                </a:r>
              </a:p>
            </p:txBody>
          </p:sp>
        </mc:Choice>
        <mc:Fallback>
          <p:sp>
            <p:nvSpPr>
              <p:cNvPr id="3" name="Content Placeholder 2">
                <a:extLst>
                  <a:ext uri="{FF2B5EF4-FFF2-40B4-BE49-F238E27FC236}">
                    <a16:creationId xmlns:a16="http://schemas.microsoft.com/office/drawing/2014/main" id="{B5F01ED1-9811-B73B-0147-3F2EE63E1585}"/>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393291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1293F-C465-A2F8-FA77-B0D134C80FEE}"/>
              </a:ext>
            </a:extLst>
          </p:cNvPr>
          <p:cNvSpPr>
            <a:spLocks noGrp="1"/>
          </p:cNvSpPr>
          <p:nvPr>
            <p:ph type="title"/>
          </p:nvPr>
        </p:nvSpPr>
        <p:spPr/>
        <p:txBody>
          <a:bodyPr/>
          <a:lstStyle/>
          <a:p>
            <a:r>
              <a:rPr lang="en-US" dirty="0"/>
              <a:t>Calibration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23E26B9-D1D8-E3F0-8E1D-C013AC086659}"/>
                  </a:ext>
                </a:extLst>
              </p:cNvPr>
              <p:cNvSpPr>
                <a:spLocks noGrp="1"/>
              </p:cNvSpPr>
              <p:nvPr>
                <p:ph idx="1"/>
              </p:nvPr>
            </p:nvSpPr>
            <p:spPr/>
            <p:txBody>
              <a:bodyPr/>
              <a:lstStyle/>
              <a:p>
                <a:r>
                  <a:rPr lang="en-US" dirty="0"/>
                  <a:t>A forecast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r>
                  <a:rPr lang="en-US" dirty="0"/>
                  <a:t> is </a:t>
                </a:r>
                <a:r>
                  <a:rPr lang="en-US" i="1" dirty="0"/>
                  <a:t>calibrated</a:t>
                </a:r>
                <a:r>
                  <a:rPr lang="en-US" dirty="0"/>
                  <a:t> if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𝑦</m:t>
                        </m:r>
                        <m:r>
                          <a:rPr lang="en-US" b="0" i="1" smtClean="0">
                            <a:latin typeface="Cambria Math" panose="02040503050406030204" pitchFamily="18" charset="0"/>
                          </a:rPr>
                          <m:t> </m:t>
                        </m:r>
                      </m:e>
                    </m:d>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𝑣</m:t>
                    </m:r>
                    <m:r>
                      <a:rPr lang="en-US" b="0" i="1" smtClean="0">
                        <a:latin typeface="Cambria Math" panose="02040503050406030204" pitchFamily="18" charset="0"/>
                      </a:rPr>
                      <m:t>]=</m:t>
                    </m:r>
                    <m:r>
                      <a:rPr lang="en-US" b="0" i="1" smtClean="0">
                        <a:latin typeface="Cambria Math" panose="02040503050406030204" pitchFamily="18" charset="0"/>
                      </a:rPr>
                      <m:t>𝑣</m:t>
                    </m:r>
                  </m:oMath>
                </a14:m>
                <a:r>
                  <a:rPr lang="en-US" dirty="0"/>
                  <a:t> for all </a:t>
                </a:r>
                <a14:m>
                  <m:oMath xmlns:m="http://schemas.openxmlformats.org/officeDocument/2006/math">
                    <m:r>
                      <a:rPr lang="en-US" b="0" i="1" smtClean="0">
                        <a:latin typeface="Cambria Math" panose="02040503050406030204" pitchFamily="18" charset="0"/>
                      </a:rPr>
                      <m:t>𝑣</m:t>
                    </m:r>
                  </m:oMath>
                </a14:m>
                <a:r>
                  <a:rPr lang="en-US" dirty="0"/>
                  <a:t>.</a:t>
                </a:r>
              </a:p>
              <a:p>
                <a:r>
                  <a:rPr lang="en-US" dirty="0"/>
                  <a:t>A policy is a function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sub>
                    </m:sSub>
                  </m:oMath>
                </a14:m>
                <a:r>
                  <a:rPr lang="en-US" dirty="0"/>
                  <a:t> maps forecasts to actions.</a:t>
                </a:r>
              </a:p>
              <a:p>
                <a:r>
                  <a:rPr lang="en-US" dirty="0"/>
                  <a:t>Calibration guarantees that the best response policy (treating forecasts </a:t>
                </a:r>
                <a:r>
                  <a:rPr lang="en-US" i="1" dirty="0"/>
                  <a:t>as if</a:t>
                </a:r>
                <a:r>
                  <a:rPr lang="en-US" dirty="0"/>
                  <a:t> they were correct) dominates all others, for every utility function. </a:t>
                </a:r>
              </a:p>
            </p:txBody>
          </p:sp>
        </mc:Choice>
        <mc:Fallback>
          <p:sp>
            <p:nvSpPr>
              <p:cNvPr id="3" name="Content Placeholder 2">
                <a:extLst>
                  <a:ext uri="{FF2B5EF4-FFF2-40B4-BE49-F238E27FC236}">
                    <a16:creationId xmlns:a16="http://schemas.microsoft.com/office/drawing/2014/main" id="{123E26B9-D1D8-E3F0-8E1D-C013AC086659}"/>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05C5A21F-4079-F42A-18E3-CAA6DF3C0925}"/>
              </a:ext>
            </a:extLst>
          </p:cNvPr>
          <p:cNvPicPr>
            <a:picLocks noChangeAspect="1"/>
          </p:cNvPicPr>
          <p:nvPr/>
        </p:nvPicPr>
        <p:blipFill>
          <a:blip r:embed="rId3"/>
          <a:stretch>
            <a:fillRect/>
          </a:stretch>
        </p:blipFill>
        <p:spPr>
          <a:xfrm>
            <a:off x="3626142" y="3711444"/>
            <a:ext cx="4625492" cy="2600456"/>
          </a:xfrm>
          <a:prstGeom prst="rect">
            <a:avLst/>
          </a:prstGeom>
        </p:spPr>
      </p:pic>
    </p:spTree>
    <p:extLst>
      <p:ext uri="{BB962C8B-B14F-4D97-AF65-F5344CB8AC3E}">
        <p14:creationId xmlns:p14="http://schemas.microsoft.com/office/powerpoint/2010/main" val="339994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0CAF8-7920-BCAF-4FDB-94C7BE66D3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5443BB-13A7-EABA-5842-B3DDB9371018}"/>
              </a:ext>
            </a:extLst>
          </p:cNvPr>
          <p:cNvSpPr>
            <a:spLocks noGrp="1"/>
          </p:cNvSpPr>
          <p:nvPr>
            <p:ph type="title"/>
          </p:nvPr>
        </p:nvSpPr>
        <p:spPr/>
        <p:txBody>
          <a:bodyPr/>
          <a:lstStyle/>
          <a:p>
            <a:r>
              <a:rPr lang="en-US" dirty="0"/>
              <a:t>Calibration</a:t>
            </a:r>
          </a:p>
        </p:txBody>
      </p:sp>
      <p:sp>
        <p:nvSpPr>
          <p:cNvPr id="3" name="Content Placeholder 2">
            <a:extLst>
              <a:ext uri="{FF2B5EF4-FFF2-40B4-BE49-F238E27FC236}">
                <a16:creationId xmlns:a16="http://schemas.microsoft.com/office/drawing/2014/main" id="{DC7679E7-9AD1-B25A-D141-95B7C467726E}"/>
              </a:ext>
            </a:extLst>
          </p:cNvPr>
          <p:cNvSpPr>
            <a:spLocks noGrp="1"/>
          </p:cNvSpPr>
          <p:nvPr>
            <p:ph idx="1"/>
          </p:nvPr>
        </p:nvSpPr>
        <p:spPr/>
        <p:txBody>
          <a:bodyPr/>
          <a:lstStyle/>
          <a:p>
            <a:r>
              <a:rPr lang="en-US" dirty="0"/>
              <a:t>It is possible to produce calibrated forecasts even in settings with arbitrary distribution shift, using Blackwell Approachability (a generalization of no regret learning)</a:t>
            </a:r>
          </a:p>
          <a:p>
            <a:pPr lvl="1"/>
            <a:r>
              <a:rPr lang="en-US" dirty="0"/>
              <a:t>“Decision calibration” gives efficient generalizations in high dimensional settings)</a:t>
            </a:r>
          </a:p>
        </p:txBody>
      </p:sp>
      <p:pic>
        <p:nvPicPr>
          <p:cNvPr id="4" name="Picture 3">
            <a:extLst>
              <a:ext uri="{FF2B5EF4-FFF2-40B4-BE49-F238E27FC236}">
                <a16:creationId xmlns:a16="http://schemas.microsoft.com/office/drawing/2014/main" id="{C45675BB-C75F-0D6D-79E5-8AAE4C8F3471}"/>
              </a:ext>
            </a:extLst>
          </p:cNvPr>
          <p:cNvPicPr>
            <a:picLocks noChangeAspect="1"/>
          </p:cNvPicPr>
          <p:nvPr/>
        </p:nvPicPr>
        <p:blipFill>
          <a:blip r:embed="rId2"/>
          <a:stretch>
            <a:fillRect/>
          </a:stretch>
        </p:blipFill>
        <p:spPr>
          <a:xfrm>
            <a:off x="3626142" y="3711444"/>
            <a:ext cx="4625492" cy="2600456"/>
          </a:xfrm>
          <a:prstGeom prst="rect">
            <a:avLst/>
          </a:prstGeom>
        </p:spPr>
      </p:pic>
    </p:spTree>
    <p:extLst>
      <p:ext uri="{BB962C8B-B14F-4D97-AF65-F5344CB8AC3E}">
        <p14:creationId xmlns:p14="http://schemas.microsoft.com/office/powerpoint/2010/main" val="3563558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7B5DC-67B0-ED83-4B51-161C99422A11}"/>
              </a:ext>
            </a:extLst>
          </p:cNvPr>
          <p:cNvSpPr>
            <a:spLocks noGrp="1"/>
          </p:cNvSpPr>
          <p:nvPr>
            <p:ph type="title"/>
          </p:nvPr>
        </p:nvSpPr>
        <p:spPr/>
        <p:txBody>
          <a:bodyPr/>
          <a:lstStyle/>
          <a:p>
            <a:r>
              <a:rPr lang="en-US" dirty="0"/>
              <a:t>Collaboration</a:t>
            </a:r>
          </a:p>
        </p:txBody>
      </p:sp>
      <p:sp>
        <p:nvSpPr>
          <p:cNvPr id="3" name="Content Placeholder 2">
            <a:extLst>
              <a:ext uri="{FF2B5EF4-FFF2-40B4-BE49-F238E27FC236}">
                <a16:creationId xmlns:a16="http://schemas.microsoft.com/office/drawing/2014/main" id="{58D1CADB-52A1-8FB6-DBBD-5F8F1EE5709B}"/>
              </a:ext>
            </a:extLst>
          </p:cNvPr>
          <p:cNvSpPr>
            <a:spLocks noGrp="1"/>
          </p:cNvSpPr>
          <p:nvPr>
            <p:ph idx="1"/>
          </p:nvPr>
        </p:nvSpPr>
        <p:spPr/>
        <p:txBody>
          <a:bodyPr/>
          <a:lstStyle/>
          <a:p>
            <a:r>
              <a:rPr lang="en-US" dirty="0"/>
              <a:t>For the foreseeable future, people will continue to have value-added to AI systems and vice versa</a:t>
            </a:r>
          </a:p>
          <a:p>
            <a:pPr lvl="1"/>
            <a:r>
              <a:rPr lang="en-US" dirty="0"/>
              <a:t>People have broader contextual knowledge, qualitative observations that are hard to communicate to AI, etc. </a:t>
            </a:r>
          </a:p>
          <a:p>
            <a:pPr lvl="1"/>
            <a:r>
              <a:rPr lang="en-US" dirty="0"/>
              <a:t>AI systems are trained on much more data than a person can internalize.</a:t>
            </a:r>
          </a:p>
          <a:p>
            <a:r>
              <a:rPr lang="en-US" dirty="0"/>
              <a:t>How can we make decisions that integrate expertise of both parties and improve on either’s performance alone? </a:t>
            </a:r>
          </a:p>
          <a:p>
            <a:pPr lvl="1"/>
            <a:r>
              <a:rPr lang="en-US" dirty="0"/>
              <a:t>Without communicating everything you know to the other party…</a:t>
            </a:r>
          </a:p>
          <a:p>
            <a:pPr lvl="1"/>
            <a:endParaRPr lang="en-US" dirty="0"/>
          </a:p>
          <a:p>
            <a:pPr lvl="1"/>
            <a:endParaRPr lang="en-US" dirty="0"/>
          </a:p>
        </p:txBody>
      </p:sp>
    </p:spTree>
    <p:extLst>
      <p:ext uri="{BB962C8B-B14F-4D97-AF65-F5344CB8AC3E}">
        <p14:creationId xmlns:p14="http://schemas.microsoft.com/office/powerpoint/2010/main" val="355662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0247F-A3D2-39AB-A014-6D8EC3EB2F25}"/>
              </a:ext>
            </a:extLst>
          </p:cNvPr>
          <p:cNvSpPr>
            <a:spLocks noGrp="1"/>
          </p:cNvSpPr>
          <p:nvPr>
            <p:ph type="title"/>
          </p:nvPr>
        </p:nvSpPr>
        <p:spPr/>
        <p:txBody>
          <a:bodyPr/>
          <a:lstStyle/>
          <a:p>
            <a:r>
              <a:rPr lang="en-US" dirty="0"/>
              <a:t>Welcome! (Organizational Basics)</a:t>
            </a:r>
          </a:p>
        </p:txBody>
      </p:sp>
      <p:sp>
        <p:nvSpPr>
          <p:cNvPr id="3" name="Content Placeholder 2">
            <a:extLst>
              <a:ext uri="{FF2B5EF4-FFF2-40B4-BE49-F238E27FC236}">
                <a16:creationId xmlns:a16="http://schemas.microsoft.com/office/drawing/2014/main" id="{92F3B73B-88D2-7804-370A-A7839DE0229D}"/>
              </a:ext>
            </a:extLst>
          </p:cNvPr>
          <p:cNvSpPr>
            <a:spLocks noGrp="1"/>
          </p:cNvSpPr>
          <p:nvPr>
            <p:ph idx="1"/>
          </p:nvPr>
        </p:nvSpPr>
        <p:spPr/>
        <p:txBody>
          <a:bodyPr/>
          <a:lstStyle/>
          <a:p>
            <a:r>
              <a:rPr lang="en-US" dirty="0"/>
              <a:t>Instructor: Aaron Roth</a:t>
            </a:r>
          </a:p>
          <a:p>
            <a:r>
              <a:rPr lang="en-US" dirty="0"/>
              <a:t>Website: </a:t>
            </a:r>
            <a:r>
              <a:rPr lang="en-US" dirty="0">
                <a:hlinkClick r:id="rId2"/>
              </a:rPr>
              <a:t>https://aaroth.github.io/cis-7000-ai-alignment/</a:t>
            </a:r>
            <a:r>
              <a:rPr lang="en-US" dirty="0"/>
              <a:t> </a:t>
            </a:r>
          </a:p>
          <a:p>
            <a:r>
              <a:rPr lang="en-US" dirty="0"/>
              <a:t>Communication: Slack. (Invite link on course website)</a:t>
            </a:r>
          </a:p>
          <a:p>
            <a:r>
              <a:rPr lang="en-US" dirty="0"/>
              <a:t>Goal: To bring all of us up to (and beyond) the research frontier of an under-developed but important area. </a:t>
            </a:r>
          </a:p>
          <a:p>
            <a:pPr lvl="1"/>
            <a:r>
              <a:rPr lang="en-US" dirty="0"/>
              <a:t>No problem sets, exams.</a:t>
            </a:r>
          </a:p>
          <a:p>
            <a:pPr lvl="1"/>
            <a:r>
              <a:rPr lang="en-US" dirty="0"/>
              <a:t>Attendance is important --- we’re all learning together.</a:t>
            </a:r>
          </a:p>
          <a:p>
            <a:pPr lvl="1"/>
            <a:r>
              <a:rPr lang="en-US" dirty="0"/>
              <a:t>Evaluation is based on a (hopefully ambitious) research project.</a:t>
            </a:r>
          </a:p>
          <a:p>
            <a:pPr lvl="1"/>
            <a:endParaRPr lang="en-US" dirty="0"/>
          </a:p>
        </p:txBody>
      </p:sp>
    </p:spTree>
    <p:extLst>
      <p:ext uri="{BB962C8B-B14F-4D97-AF65-F5344CB8AC3E}">
        <p14:creationId xmlns:p14="http://schemas.microsoft.com/office/powerpoint/2010/main" val="1844122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11BC1-E4DC-73D3-9269-79AACE4EF4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2C68F-324F-33CE-04CC-7F0B8DC13689}"/>
              </a:ext>
            </a:extLst>
          </p:cNvPr>
          <p:cNvSpPr>
            <a:spLocks noGrp="1"/>
          </p:cNvSpPr>
          <p:nvPr>
            <p:ph type="title"/>
          </p:nvPr>
        </p:nvSpPr>
        <p:spPr/>
        <p:txBody>
          <a:bodyPr/>
          <a:lstStyle/>
          <a:p>
            <a:r>
              <a:rPr lang="en-US" dirty="0"/>
              <a:t>Collaboration</a:t>
            </a:r>
          </a:p>
        </p:txBody>
      </p:sp>
      <p:sp>
        <p:nvSpPr>
          <p:cNvPr id="3" name="Content Placeholder 2">
            <a:extLst>
              <a:ext uri="{FF2B5EF4-FFF2-40B4-BE49-F238E27FC236}">
                <a16:creationId xmlns:a16="http://schemas.microsoft.com/office/drawing/2014/main" id="{CBAF652B-5E03-324A-5007-91708D6DF402}"/>
              </a:ext>
            </a:extLst>
          </p:cNvPr>
          <p:cNvSpPr>
            <a:spLocks noGrp="1"/>
          </p:cNvSpPr>
          <p:nvPr>
            <p:ph idx="1"/>
          </p:nvPr>
        </p:nvSpPr>
        <p:spPr/>
        <p:txBody>
          <a:bodyPr/>
          <a:lstStyle/>
          <a:p>
            <a:r>
              <a:rPr lang="en-US" dirty="0"/>
              <a:t>A related question is studied by “Aumann’s Agreement Theorem”</a:t>
            </a:r>
          </a:p>
          <a:p>
            <a:r>
              <a:rPr lang="en-US" dirty="0"/>
              <a:t>Two Bayesians, with a common prior but different observations, have “conversations” </a:t>
            </a:r>
          </a:p>
          <a:p>
            <a:pPr lvl="1"/>
            <a:r>
              <a:rPr lang="en-US" dirty="0"/>
              <a:t>Each communicates their current posterior belief to the other.</a:t>
            </a:r>
          </a:p>
          <a:p>
            <a:r>
              <a:rPr lang="en-US" dirty="0"/>
              <a:t>This must converge to (accuracy-improving) agreement.</a:t>
            </a:r>
          </a:p>
          <a:p>
            <a:endParaRPr lang="en-US" dirty="0"/>
          </a:p>
          <a:p>
            <a:pPr lvl="1"/>
            <a:endParaRPr lang="en-US" dirty="0"/>
          </a:p>
          <a:p>
            <a:pPr lvl="1"/>
            <a:endParaRPr lang="en-US" dirty="0"/>
          </a:p>
        </p:txBody>
      </p:sp>
      <p:pic>
        <p:nvPicPr>
          <p:cNvPr id="4" name="Picture 3">
            <a:extLst>
              <a:ext uri="{FF2B5EF4-FFF2-40B4-BE49-F238E27FC236}">
                <a16:creationId xmlns:a16="http://schemas.microsoft.com/office/drawing/2014/main" id="{5F50248A-0E95-A31A-A8E7-1CB8EB84EF39}"/>
              </a:ext>
            </a:extLst>
          </p:cNvPr>
          <p:cNvPicPr>
            <a:picLocks noChangeAspect="1"/>
          </p:cNvPicPr>
          <p:nvPr/>
        </p:nvPicPr>
        <p:blipFill>
          <a:blip r:embed="rId2"/>
          <a:stretch>
            <a:fillRect/>
          </a:stretch>
        </p:blipFill>
        <p:spPr>
          <a:xfrm>
            <a:off x="3095739" y="4040547"/>
            <a:ext cx="4836406" cy="2719032"/>
          </a:xfrm>
          <a:prstGeom prst="rect">
            <a:avLst/>
          </a:prstGeom>
        </p:spPr>
      </p:pic>
    </p:spTree>
    <p:extLst>
      <p:ext uri="{BB962C8B-B14F-4D97-AF65-F5344CB8AC3E}">
        <p14:creationId xmlns:p14="http://schemas.microsoft.com/office/powerpoint/2010/main" val="33794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84BFE-4BFC-ABC1-D447-A6F0BB859A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3536E1-F766-B90C-53DF-64968BF9322D}"/>
              </a:ext>
            </a:extLst>
          </p:cNvPr>
          <p:cNvSpPr>
            <a:spLocks noGrp="1"/>
          </p:cNvSpPr>
          <p:nvPr>
            <p:ph type="title"/>
          </p:nvPr>
        </p:nvSpPr>
        <p:spPr/>
        <p:txBody>
          <a:bodyPr/>
          <a:lstStyle/>
          <a:p>
            <a:r>
              <a:rPr lang="en-US" dirty="0"/>
              <a:t>Collaboration</a:t>
            </a:r>
          </a:p>
        </p:txBody>
      </p:sp>
      <p:sp>
        <p:nvSpPr>
          <p:cNvPr id="3" name="Content Placeholder 2">
            <a:extLst>
              <a:ext uri="{FF2B5EF4-FFF2-40B4-BE49-F238E27FC236}">
                <a16:creationId xmlns:a16="http://schemas.microsoft.com/office/drawing/2014/main" id="{0E3F303B-092F-96B3-0868-8FE40F887860}"/>
              </a:ext>
            </a:extLst>
          </p:cNvPr>
          <p:cNvSpPr>
            <a:spLocks noGrp="1"/>
          </p:cNvSpPr>
          <p:nvPr>
            <p:ph idx="1"/>
          </p:nvPr>
        </p:nvSpPr>
        <p:spPr/>
        <p:txBody>
          <a:bodyPr/>
          <a:lstStyle/>
          <a:p>
            <a:r>
              <a:rPr lang="en-US" dirty="0"/>
              <a:t>It turns out we can get the same behavior efficiently without any Bayesian assumptions.</a:t>
            </a:r>
          </a:p>
          <a:p>
            <a:r>
              <a:rPr lang="en-US" dirty="0"/>
              <a:t>It is enough that each round of conversation be calibrated to the outcome, </a:t>
            </a:r>
            <a:r>
              <a:rPr lang="en-US" i="1" dirty="0"/>
              <a:t>conditional</a:t>
            </a:r>
            <a:r>
              <a:rPr lang="en-US" dirty="0"/>
              <a:t> on what was said at the previous round.</a:t>
            </a:r>
          </a:p>
          <a:p>
            <a:pPr lvl="1"/>
            <a:r>
              <a:rPr lang="en-US" dirty="0"/>
              <a:t>This can be done efficiently, even in high dimensional settings, when the user’s utility function is known. </a:t>
            </a:r>
          </a:p>
          <a:p>
            <a:endParaRPr lang="en-US" dirty="0"/>
          </a:p>
          <a:p>
            <a:pPr lvl="1"/>
            <a:endParaRPr lang="en-US" dirty="0"/>
          </a:p>
          <a:p>
            <a:pPr lvl="1"/>
            <a:endParaRPr lang="en-US" dirty="0"/>
          </a:p>
        </p:txBody>
      </p:sp>
      <p:pic>
        <p:nvPicPr>
          <p:cNvPr id="4" name="Picture 3">
            <a:extLst>
              <a:ext uri="{FF2B5EF4-FFF2-40B4-BE49-F238E27FC236}">
                <a16:creationId xmlns:a16="http://schemas.microsoft.com/office/drawing/2014/main" id="{054148AB-2678-DDCB-410A-057F29256D39}"/>
              </a:ext>
            </a:extLst>
          </p:cNvPr>
          <p:cNvPicPr>
            <a:picLocks noChangeAspect="1"/>
          </p:cNvPicPr>
          <p:nvPr/>
        </p:nvPicPr>
        <p:blipFill>
          <a:blip r:embed="rId2"/>
          <a:srcRect t="15089"/>
          <a:stretch>
            <a:fillRect/>
          </a:stretch>
        </p:blipFill>
        <p:spPr>
          <a:xfrm>
            <a:off x="3095739" y="4450813"/>
            <a:ext cx="4836406" cy="2308765"/>
          </a:xfrm>
          <a:prstGeom prst="rect">
            <a:avLst/>
          </a:prstGeom>
        </p:spPr>
      </p:pic>
    </p:spTree>
    <p:extLst>
      <p:ext uri="{BB962C8B-B14F-4D97-AF65-F5344CB8AC3E}">
        <p14:creationId xmlns:p14="http://schemas.microsoft.com/office/powerpoint/2010/main" val="340458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D8FA4-AC0E-7164-F184-76D06BA81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F1D085-EC53-7AF7-A2F5-9C93F66E08E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DE85FDE9-153C-77AA-ECD0-8B95B315C05A}"/>
              </a:ext>
            </a:extLst>
          </p:cNvPr>
          <p:cNvSpPr>
            <a:spLocks noGrp="1"/>
          </p:cNvSpPr>
          <p:nvPr>
            <p:ph idx="1"/>
          </p:nvPr>
        </p:nvSpPr>
        <p:spPr/>
        <p:txBody>
          <a:bodyPr/>
          <a:lstStyle/>
          <a:p>
            <a:endParaRPr lang="en-US" dirty="0"/>
          </a:p>
        </p:txBody>
      </p:sp>
      <p:sp>
        <p:nvSpPr>
          <p:cNvPr id="4" name="Rounded Rectangle 3">
            <a:extLst>
              <a:ext uri="{FF2B5EF4-FFF2-40B4-BE49-F238E27FC236}">
                <a16:creationId xmlns:a16="http://schemas.microsoft.com/office/drawing/2014/main" id="{6036F746-89CB-A8BC-A710-D0C8834CCBFA}"/>
              </a:ext>
            </a:extLst>
          </p:cNvPr>
          <p:cNvSpPr/>
          <p:nvPr/>
        </p:nvSpPr>
        <p:spPr>
          <a:xfrm>
            <a:off x="3282820" y="2836506"/>
            <a:ext cx="5626359" cy="11849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Mechanisms</a:t>
            </a:r>
          </a:p>
        </p:txBody>
      </p:sp>
    </p:spTree>
    <p:extLst>
      <p:ext uri="{BB962C8B-B14F-4D97-AF65-F5344CB8AC3E}">
        <p14:creationId xmlns:p14="http://schemas.microsoft.com/office/powerpoint/2010/main" val="3502082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C434E-B984-4219-ADF5-CB35E77A093D}"/>
              </a:ext>
            </a:extLst>
          </p:cNvPr>
          <p:cNvSpPr>
            <a:spLocks noGrp="1"/>
          </p:cNvSpPr>
          <p:nvPr>
            <p:ph type="title"/>
          </p:nvPr>
        </p:nvSpPr>
        <p:spPr/>
        <p:txBody>
          <a:bodyPr/>
          <a:lstStyle/>
          <a:p>
            <a:r>
              <a:rPr lang="en-US" dirty="0"/>
              <a:t>How can we design institutions to mitigate misalignment? </a:t>
            </a:r>
          </a:p>
        </p:txBody>
      </p:sp>
      <p:sp>
        <p:nvSpPr>
          <p:cNvPr id="3" name="Content Placeholder 2">
            <a:extLst>
              <a:ext uri="{FF2B5EF4-FFF2-40B4-BE49-F238E27FC236}">
                <a16:creationId xmlns:a16="http://schemas.microsoft.com/office/drawing/2014/main" id="{DF585F84-6E44-A8CD-6F57-F5C4EC50D7B1}"/>
              </a:ext>
            </a:extLst>
          </p:cNvPr>
          <p:cNvSpPr>
            <a:spLocks noGrp="1"/>
          </p:cNvSpPr>
          <p:nvPr>
            <p:ph idx="1"/>
          </p:nvPr>
        </p:nvSpPr>
        <p:spPr/>
        <p:txBody>
          <a:bodyPr/>
          <a:lstStyle/>
          <a:p>
            <a:r>
              <a:rPr lang="en-US" dirty="0"/>
              <a:t>Maybe alignment is hard.</a:t>
            </a:r>
          </a:p>
          <a:p>
            <a:pPr lvl="1"/>
            <a:r>
              <a:rPr lang="en-US" dirty="0"/>
              <a:t>It might be hard to elicit/discover user utilities.</a:t>
            </a:r>
          </a:p>
          <a:p>
            <a:pPr lvl="1"/>
            <a:r>
              <a:rPr lang="en-US" dirty="0"/>
              <a:t>It might be hard to embed those elicited utilities into models in ways that cause them to pursue the same goals.</a:t>
            </a:r>
          </a:p>
          <a:p>
            <a:r>
              <a:rPr lang="en-US" dirty="0"/>
              <a:t>Maybe organizations can align their models with their own goals, but those goals might differ from </a:t>
            </a:r>
            <a:r>
              <a:rPr lang="en-US" i="1" dirty="0"/>
              <a:t>yours</a:t>
            </a:r>
            <a:r>
              <a:rPr lang="en-US" dirty="0"/>
              <a:t>. </a:t>
            </a:r>
          </a:p>
          <a:p>
            <a:endParaRPr lang="en-US" dirty="0"/>
          </a:p>
        </p:txBody>
      </p:sp>
      <p:sp>
        <p:nvSpPr>
          <p:cNvPr id="4" name="Rounded Rectangle 3">
            <a:extLst>
              <a:ext uri="{FF2B5EF4-FFF2-40B4-BE49-F238E27FC236}">
                <a16:creationId xmlns:a16="http://schemas.microsoft.com/office/drawing/2014/main" id="{3C4676D4-83AF-3DA9-6BC7-F4112A710A6B}"/>
              </a:ext>
            </a:extLst>
          </p:cNvPr>
          <p:cNvSpPr/>
          <p:nvPr/>
        </p:nvSpPr>
        <p:spPr>
          <a:xfrm>
            <a:off x="1531345" y="4991975"/>
            <a:ext cx="9584673" cy="11849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How can we set up structures that result in safe/beneficial behavior </a:t>
            </a:r>
            <a:r>
              <a:rPr lang="en-US" sz="2800" i="1" dirty="0"/>
              <a:t>despite</a:t>
            </a:r>
            <a:r>
              <a:rPr lang="en-US" sz="2800" dirty="0"/>
              <a:t> individual agent misalignment?  </a:t>
            </a:r>
          </a:p>
        </p:txBody>
      </p:sp>
    </p:spTree>
    <p:extLst>
      <p:ext uri="{BB962C8B-B14F-4D97-AF65-F5344CB8AC3E}">
        <p14:creationId xmlns:p14="http://schemas.microsoft.com/office/powerpoint/2010/main" val="962245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4126A-79C8-62AA-D838-0B12F3718E9E}"/>
              </a:ext>
            </a:extLst>
          </p:cNvPr>
          <p:cNvSpPr>
            <a:spLocks noGrp="1"/>
          </p:cNvSpPr>
          <p:nvPr>
            <p:ph type="title"/>
          </p:nvPr>
        </p:nvSpPr>
        <p:spPr/>
        <p:txBody>
          <a:bodyPr/>
          <a:lstStyle/>
          <a:p>
            <a:r>
              <a:rPr lang="en-US" dirty="0"/>
              <a:t>AI Debate</a:t>
            </a:r>
          </a:p>
        </p:txBody>
      </p:sp>
      <p:sp>
        <p:nvSpPr>
          <p:cNvPr id="3" name="Content Placeholder 2">
            <a:extLst>
              <a:ext uri="{FF2B5EF4-FFF2-40B4-BE49-F238E27FC236}">
                <a16:creationId xmlns:a16="http://schemas.microsoft.com/office/drawing/2014/main" id="{BDD37054-41AA-5B77-620B-FBE6326C0322}"/>
              </a:ext>
            </a:extLst>
          </p:cNvPr>
          <p:cNvSpPr>
            <a:spLocks noGrp="1"/>
          </p:cNvSpPr>
          <p:nvPr>
            <p:ph idx="1"/>
          </p:nvPr>
        </p:nvSpPr>
        <p:spPr/>
        <p:txBody>
          <a:bodyPr/>
          <a:lstStyle/>
          <a:p>
            <a:r>
              <a:rPr lang="en-US" dirty="0"/>
              <a:t>Idea: A human being (or trusted but weak model) may be able to adjudicate local claims for correctness without being able to solve (or even verify the solution to) large problems of interest.</a:t>
            </a:r>
          </a:p>
          <a:p>
            <a:r>
              <a:rPr lang="en-US" dirty="0"/>
              <a:t>Use two AI models as prosecutor/defense attorney. </a:t>
            </a:r>
          </a:p>
          <a:p>
            <a:pPr lvl="1"/>
            <a:r>
              <a:rPr lang="en-US" dirty="0"/>
              <a:t>One tries to establish a claim.</a:t>
            </a:r>
          </a:p>
          <a:p>
            <a:pPr lvl="1"/>
            <a:r>
              <a:rPr lang="en-US" dirty="0"/>
              <a:t>The other attempts to poke holes in the argument. </a:t>
            </a:r>
          </a:p>
          <a:p>
            <a:r>
              <a:rPr lang="en-US" dirty="0"/>
              <a:t>The AI models may be arbitrarily powerful but the adjudicator is computationally bounded.</a:t>
            </a:r>
          </a:p>
          <a:p>
            <a:r>
              <a:rPr lang="en-US" dirty="0"/>
              <a:t>Goal: if the claim is false, the adjudicator should be able to isolate an easily verifiable inconsistency. </a:t>
            </a:r>
          </a:p>
        </p:txBody>
      </p:sp>
    </p:spTree>
    <p:extLst>
      <p:ext uri="{BB962C8B-B14F-4D97-AF65-F5344CB8AC3E}">
        <p14:creationId xmlns:p14="http://schemas.microsoft.com/office/powerpoint/2010/main" val="407877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36A8B-3970-9619-E9EF-0BE05881271F}"/>
              </a:ext>
            </a:extLst>
          </p:cNvPr>
          <p:cNvSpPr>
            <a:spLocks noGrp="1"/>
          </p:cNvSpPr>
          <p:nvPr>
            <p:ph type="title"/>
          </p:nvPr>
        </p:nvSpPr>
        <p:spPr/>
        <p:txBody>
          <a:bodyPr/>
          <a:lstStyle/>
          <a:p>
            <a:r>
              <a:rPr lang="en-US" dirty="0"/>
              <a:t>AI Debate</a:t>
            </a:r>
          </a:p>
        </p:txBody>
      </p:sp>
      <p:sp>
        <p:nvSpPr>
          <p:cNvPr id="3" name="Content Placeholder 2">
            <a:extLst>
              <a:ext uri="{FF2B5EF4-FFF2-40B4-BE49-F238E27FC236}">
                <a16:creationId xmlns:a16="http://schemas.microsoft.com/office/drawing/2014/main" id="{1662ACEF-025E-EDCF-7838-D253B2C27A7F}"/>
              </a:ext>
            </a:extLst>
          </p:cNvPr>
          <p:cNvSpPr>
            <a:spLocks noGrp="1"/>
          </p:cNvSpPr>
          <p:nvPr>
            <p:ph idx="1"/>
          </p:nvPr>
        </p:nvSpPr>
        <p:spPr/>
        <p:txBody>
          <a:bodyPr/>
          <a:lstStyle/>
          <a:p>
            <a:r>
              <a:rPr lang="en-US" dirty="0"/>
              <a:t>Suppose two models are tasked with proving vs. falsifying a claim, and rewarded for convincing a sound/complete poly-time judge.</a:t>
            </a:r>
          </a:p>
          <a:p>
            <a:r>
              <a:rPr lang="en-US" dirty="0"/>
              <a:t>The models can perform arbitrary computations and can interact for </a:t>
            </a:r>
            <a:r>
              <a:rPr lang="en-US" dirty="0" err="1"/>
              <a:t>polynomially</a:t>
            </a:r>
            <a:r>
              <a:rPr lang="en-US" dirty="0"/>
              <a:t> many rounds. </a:t>
            </a:r>
          </a:p>
          <a:p>
            <a:r>
              <a:rPr lang="en-US" dirty="0"/>
              <a:t>Then at minimax equilibrium, the process is sound/complete for every problem in PSPACE.</a:t>
            </a:r>
          </a:p>
          <a:p>
            <a:pPr lvl="1"/>
            <a:r>
              <a:rPr lang="en-US" dirty="0"/>
              <a:t>These problems do not in general have poly-time verifiers, so the debate is increasing the power of the adjudicator. </a:t>
            </a:r>
          </a:p>
        </p:txBody>
      </p:sp>
    </p:spTree>
    <p:extLst>
      <p:ext uri="{BB962C8B-B14F-4D97-AF65-F5344CB8AC3E}">
        <p14:creationId xmlns:p14="http://schemas.microsoft.com/office/powerpoint/2010/main" val="155037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6F4AB-56E7-565D-FADC-C52A9BAC1AB8}"/>
              </a:ext>
            </a:extLst>
          </p:cNvPr>
          <p:cNvSpPr>
            <a:spLocks noGrp="1"/>
          </p:cNvSpPr>
          <p:nvPr>
            <p:ph type="title"/>
          </p:nvPr>
        </p:nvSpPr>
        <p:spPr/>
        <p:txBody>
          <a:bodyPr/>
          <a:lstStyle/>
          <a:p>
            <a:r>
              <a:rPr lang="en-US" dirty="0"/>
              <a:t>Alignment Through Competition</a:t>
            </a:r>
          </a:p>
        </p:txBody>
      </p:sp>
      <p:pic>
        <p:nvPicPr>
          <p:cNvPr id="7" name="Content Placeholder 6" descr="Grok Icon &amp; Logo | Dashboard Icons &amp; Logos">
            <a:extLst>
              <a:ext uri="{FF2B5EF4-FFF2-40B4-BE49-F238E27FC236}">
                <a16:creationId xmlns:a16="http://schemas.microsoft.com/office/drawing/2014/main" id="{653C3095-3447-B982-0EBA-B74978624117}"/>
              </a:ext>
            </a:extLst>
          </p:cNvPr>
          <p:cNvPicPr>
            <a:picLocks noGrp="1" noChangeAspect="1"/>
          </p:cNvPicPr>
          <p:nvPr>
            <p:ph idx="1"/>
          </p:nvPr>
        </p:nvPicPr>
        <p:blipFill>
          <a:blip r:embed="rId2"/>
          <a:stretch>
            <a:fillRect/>
          </a:stretch>
        </p:blipFill>
        <p:spPr>
          <a:xfrm>
            <a:off x="9022717" y="5498883"/>
            <a:ext cx="1227389" cy="1188077"/>
          </a:xfrm>
          <a:prstGeom prst="rect">
            <a:avLst/>
          </a:prstGeom>
        </p:spPr>
      </p:pic>
      <p:pic>
        <p:nvPicPr>
          <p:cNvPr id="4" name="Google Shape;1010;p62" title="Chat-GPT-icon-2022-–-Today.png">
            <a:extLst>
              <a:ext uri="{FF2B5EF4-FFF2-40B4-BE49-F238E27FC236}">
                <a16:creationId xmlns:a16="http://schemas.microsoft.com/office/drawing/2014/main" id="{A203A3A2-D521-94AA-D56B-8DBEE9493AAC}"/>
              </a:ext>
            </a:extLst>
          </p:cNvPr>
          <p:cNvPicPr preferRelativeResize="0"/>
          <p:nvPr/>
        </p:nvPicPr>
        <p:blipFill>
          <a:blip r:embed="rId3">
            <a:alphaModFix/>
          </a:blip>
          <a:stretch>
            <a:fillRect/>
          </a:stretch>
        </p:blipFill>
        <p:spPr>
          <a:xfrm>
            <a:off x="8644950" y="980909"/>
            <a:ext cx="1992756" cy="1119929"/>
          </a:xfrm>
          <a:prstGeom prst="rect">
            <a:avLst/>
          </a:prstGeom>
          <a:noFill/>
          <a:ln>
            <a:noFill/>
          </a:ln>
        </p:spPr>
      </p:pic>
      <p:pic>
        <p:nvPicPr>
          <p:cNvPr id="5" name="Google Shape;1011;p62" title="Claude_AI_symbol.svg.png">
            <a:extLst>
              <a:ext uri="{FF2B5EF4-FFF2-40B4-BE49-F238E27FC236}">
                <a16:creationId xmlns:a16="http://schemas.microsoft.com/office/drawing/2014/main" id="{4AF96526-BB1D-DE14-24FF-D81EC7F8FFCA}"/>
              </a:ext>
            </a:extLst>
          </p:cNvPr>
          <p:cNvPicPr preferRelativeResize="0"/>
          <p:nvPr/>
        </p:nvPicPr>
        <p:blipFill>
          <a:blip r:embed="rId4">
            <a:alphaModFix/>
          </a:blip>
          <a:stretch>
            <a:fillRect/>
          </a:stretch>
        </p:blipFill>
        <p:spPr>
          <a:xfrm>
            <a:off x="9024165" y="2411070"/>
            <a:ext cx="1188076" cy="1188076"/>
          </a:xfrm>
          <a:prstGeom prst="rect">
            <a:avLst/>
          </a:prstGeom>
          <a:noFill/>
          <a:ln>
            <a:noFill/>
          </a:ln>
        </p:spPr>
      </p:pic>
      <p:pic>
        <p:nvPicPr>
          <p:cNvPr id="6" name="Google Shape;1012;p62" title="Screenshot 2025-09-23 at 1.31.55 PM.png">
            <a:extLst>
              <a:ext uri="{FF2B5EF4-FFF2-40B4-BE49-F238E27FC236}">
                <a16:creationId xmlns:a16="http://schemas.microsoft.com/office/drawing/2014/main" id="{A759CC8B-528A-DF65-F4DB-78C535A061F4}"/>
              </a:ext>
            </a:extLst>
          </p:cNvPr>
          <p:cNvPicPr preferRelativeResize="0"/>
          <p:nvPr/>
        </p:nvPicPr>
        <p:blipFill>
          <a:blip r:embed="rId5">
            <a:alphaModFix/>
          </a:blip>
          <a:stretch>
            <a:fillRect/>
          </a:stretch>
        </p:blipFill>
        <p:spPr>
          <a:xfrm>
            <a:off x="9089424" y="4037641"/>
            <a:ext cx="1085670" cy="1119926"/>
          </a:xfrm>
          <a:prstGeom prst="rect">
            <a:avLst/>
          </a:prstGeom>
          <a:noFill/>
          <a:ln>
            <a:noFill/>
          </a:ln>
        </p:spPr>
      </p:pic>
      <p:pic>
        <p:nvPicPr>
          <p:cNvPr id="8" name="Picture 7" descr="Takeaways From a New Elon Musk Biography: Ukraine, Trump and More - The New  York Times">
            <a:extLst>
              <a:ext uri="{FF2B5EF4-FFF2-40B4-BE49-F238E27FC236}">
                <a16:creationId xmlns:a16="http://schemas.microsoft.com/office/drawing/2014/main" id="{907856E2-4F20-2300-03E7-935791121664}"/>
              </a:ext>
            </a:extLst>
          </p:cNvPr>
          <p:cNvPicPr>
            <a:picLocks noChangeAspect="1"/>
          </p:cNvPicPr>
          <p:nvPr/>
        </p:nvPicPr>
        <p:blipFill>
          <a:blip r:embed="rId6"/>
          <a:srcRect l="16873" t="4769" r="9453"/>
          <a:stretch>
            <a:fillRect/>
          </a:stretch>
        </p:blipFill>
        <p:spPr>
          <a:xfrm>
            <a:off x="10641345" y="5531934"/>
            <a:ext cx="1300938" cy="1119927"/>
          </a:xfrm>
          <a:prstGeom prst="rect">
            <a:avLst/>
          </a:prstGeom>
        </p:spPr>
      </p:pic>
      <p:pic>
        <p:nvPicPr>
          <p:cNvPr id="9" name="Picture 8" descr="Sam Altman, OpenAI - David Senra">
            <a:extLst>
              <a:ext uri="{FF2B5EF4-FFF2-40B4-BE49-F238E27FC236}">
                <a16:creationId xmlns:a16="http://schemas.microsoft.com/office/drawing/2014/main" id="{6AFE6F1C-0D1E-138D-226A-854D9731461F}"/>
              </a:ext>
            </a:extLst>
          </p:cNvPr>
          <p:cNvPicPr>
            <a:picLocks noChangeAspect="1"/>
          </p:cNvPicPr>
          <p:nvPr/>
        </p:nvPicPr>
        <p:blipFill>
          <a:blip r:embed="rId7"/>
          <a:stretch>
            <a:fillRect/>
          </a:stretch>
        </p:blipFill>
        <p:spPr>
          <a:xfrm>
            <a:off x="10591619" y="881349"/>
            <a:ext cx="1524361" cy="1219489"/>
          </a:xfrm>
          <a:prstGeom prst="rect">
            <a:avLst/>
          </a:prstGeom>
        </p:spPr>
      </p:pic>
      <p:pic>
        <p:nvPicPr>
          <p:cNvPr id="10" name="Picture 9" descr="Dario Amodei (@DarioAmodei) / Posts / X">
            <a:extLst>
              <a:ext uri="{FF2B5EF4-FFF2-40B4-BE49-F238E27FC236}">
                <a16:creationId xmlns:a16="http://schemas.microsoft.com/office/drawing/2014/main" id="{BFAEE9D0-6608-DEBB-DC57-0906237C853A}"/>
              </a:ext>
            </a:extLst>
          </p:cNvPr>
          <p:cNvPicPr>
            <a:picLocks noChangeAspect="1"/>
          </p:cNvPicPr>
          <p:nvPr/>
        </p:nvPicPr>
        <p:blipFill>
          <a:blip r:embed="rId8"/>
          <a:srcRect l="14216" r="12916" b="4675"/>
          <a:stretch>
            <a:fillRect/>
          </a:stretch>
        </p:blipFill>
        <p:spPr>
          <a:xfrm>
            <a:off x="10847163" y="2342326"/>
            <a:ext cx="1013271" cy="1325563"/>
          </a:xfrm>
          <a:prstGeom prst="rect">
            <a:avLst/>
          </a:prstGeom>
        </p:spPr>
      </p:pic>
      <p:pic>
        <p:nvPicPr>
          <p:cNvPr id="11" name="Picture 10" descr="Sundar Pichai Is on the 2020 TIME 100 List">
            <a:extLst>
              <a:ext uri="{FF2B5EF4-FFF2-40B4-BE49-F238E27FC236}">
                <a16:creationId xmlns:a16="http://schemas.microsoft.com/office/drawing/2014/main" id="{56BB41A9-6219-B28B-E83E-F1F949A944E5}"/>
              </a:ext>
            </a:extLst>
          </p:cNvPr>
          <p:cNvPicPr>
            <a:picLocks noChangeAspect="1"/>
          </p:cNvPicPr>
          <p:nvPr/>
        </p:nvPicPr>
        <p:blipFill>
          <a:blip r:embed="rId9"/>
          <a:srcRect l="12191" t="2389" r="9907"/>
          <a:stretch>
            <a:fillRect/>
          </a:stretch>
        </p:blipFill>
        <p:spPr>
          <a:xfrm>
            <a:off x="10847163" y="3824207"/>
            <a:ext cx="891061" cy="1488653"/>
          </a:xfrm>
          <a:prstGeom prst="rect">
            <a:avLst/>
          </a:prstGeom>
        </p:spPr>
      </p:pic>
      <p:sp>
        <p:nvSpPr>
          <p:cNvPr id="12" name="Content Placeholder 2">
            <a:extLst>
              <a:ext uri="{FF2B5EF4-FFF2-40B4-BE49-F238E27FC236}">
                <a16:creationId xmlns:a16="http://schemas.microsoft.com/office/drawing/2014/main" id="{D57D929E-B007-E3D3-A6AD-4A2EE9D6EF7C}"/>
              </a:ext>
            </a:extLst>
          </p:cNvPr>
          <p:cNvSpPr txBox="1">
            <a:spLocks/>
          </p:cNvSpPr>
          <p:nvPr/>
        </p:nvSpPr>
        <p:spPr>
          <a:xfrm>
            <a:off x="838200" y="1825625"/>
            <a:ext cx="78067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Suppose AI models are aligned with their creators.</a:t>
            </a:r>
          </a:p>
          <a:p>
            <a:r>
              <a:rPr lang="en-US" dirty="0"/>
              <a:t>Your goals may be different than those of AI CEOs. They may want to influence your behavior (e.g. votes, purchase decisions, </a:t>
            </a:r>
            <a:r>
              <a:rPr lang="en-US" dirty="0" err="1"/>
              <a:t>etc</a:t>
            </a:r>
            <a:r>
              <a:rPr lang="en-US" dirty="0"/>
              <a:t>).</a:t>
            </a:r>
          </a:p>
          <a:p>
            <a:r>
              <a:rPr lang="en-US" dirty="0"/>
              <a:t> But you have a choice of which AI model to use</a:t>
            </a:r>
          </a:p>
          <a:p>
            <a:r>
              <a:rPr lang="en-US" dirty="0"/>
              <a:t>And a model cannot affect your behavior unless you use it. </a:t>
            </a:r>
          </a:p>
        </p:txBody>
      </p:sp>
    </p:spTree>
    <p:extLst>
      <p:ext uri="{BB962C8B-B14F-4D97-AF65-F5344CB8AC3E}">
        <p14:creationId xmlns:p14="http://schemas.microsoft.com/office/powerpoint/2010/main" val="314833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9ED53-D529-BDD5-C12E-7B08B82C7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DDF06-74AF-595E-C824-98FE79D45B8F}"/>
              </a:ext>
            </a:extLst>
          </p:cNvPr>
          <p:cNvSpPr>
            <a:spLocks noGrp="1"/>
          </p:cNvSpPr>
          <p:nvPr>
            <p:ph type="title"/>
          </p:nvPr>
        </p:nvSpPr>
        <p:spPr/>
        <p:txBody>
          <a:bodyPr/>
          <a:lstStyle/>
          <a:p>
            <a:r>
              <a:rPr lang="en-US" dirty="0"/>
              <a:t>Alignment Through Competition</a:t>
            </a:r>
          </a:p>
        </p:txBody>
      </p:sp>
      <p:pic>
        <p:nvPicPr>
          <p:cNvPr id="7" name="Content Placeholder 6" descr="Grok Icon &amp; Logo | Dashboard Icons &amp; Logos">
            <a:extLst>
              <a:ext uri="{FF2B5EF4-FFF2-40B4-BE49-F238E27FC236}">
                <a16:creationId xmlns:a16="http://schemas.microsoft.com/office/drawing/2014/main" id="{96B0C65A-6513-4CAE-0AC3-40E5668E35F2}"/>
              </a:ext>
            </a:extLst>
          </p:cNvPr>
          <p:cNvPicPr>
            <a:picLocks noGrp="1" noChangeAspect="1"/>
          </p:cNvPicPr>
          <p:nvPr>
            <p:ph idx="1"/>
          </p:nvPr>
        </p:nvPicPr>
        <p:blipFill>
          <a:blip r:embed="rId2"/>
          <a:stretch>
            <a:fillRect/>
          </a:stretch>
        </p:blipFill>
        <p:spPr>
          <a:xfrm>
            <a:off x="9022717" y="5498883"/>
            <a:ext cx="1227389" cy="1188077"/>
          </a:xfrm>
          <a:prstGeom prst="rect">
            <a:avLst/>
          </a:prstGeom>
        </p:spPr>
      </p:pic>
      <p:pic>
        <p:nvPicPr>
          <p:cNvPr id="4" name="Google Shape;1010;p62" title="Chat-GPT-icon-2022-–-Today.png">
            <a:extLst>
              <a:ext uri="{FF2B5EF4-FFF2-40B4-BE49-F238E27FC236}">
                <a16:creationId xmlns:a16="http://schemas.microsoft.com/office/drawing/2014/main" id="{0D091178-8624-6837-EA83-2656C9676BC7}"/>
              </a:ext>
            </a:extLst>
          </p:cNvPr>
          <p:cNvPicPr preferRelativeResize="0"/>
          <p:nvPr/>
        </p:nvPicPr>
        <p:blipFill>
          <a:blip r:embed="rId3">
            <a:alphaModFix/>
          </a:blip>
          <a:stretch>
            <a:fillRect/>
          </a:stretch>
        </p:blipFill>
        <p:spPr>
          <a:xfrm>
            <a:off x="8644950" y="980909"/>
            <a:ext cx="1992756" cy="1119929"/>
          </a:xfrm>
          <a:prstGeom prst="rect">
            <a:avLst/>
          </a:prstGeom>
          <a:noFill/>
          <a:ln>
            <a:noFill/>
          </a:ln>
        </p:spPr>
      </p:pic>
      <p:pic>
        <p:nvPicPr>
          <p:cNvPr id="5" name="Google Shape;1011;p62" title="Claude_AI_symbol.svg.png">
            <a:extLst>
              <a:ext uri="{FF2B5EF4-FFF2-40B4-BE49-F238E27FC236}">
                <a16:creationId xmlns:a16="http://schemas.microsoft.com/office/drawing/2014/main" id="{671DABBA-609E-0095-76D6-04DAB19EB3CD}"/>
              </a:ext>
            </a:extLst>
          </p:cNvPr>
          <p:cNvPicPr preferRelativeResize="0"/>
          <p:nvPr/>
        </p:nvPicPr>
        <p:blipFill>
          <a:blip r:embed="rId4">
            <a:alphaModFix/>
          </a:blip>
          <a:stretch>
            <a:fillRect/>
          </a:stretch>
        </p:blipFill>
        <p:spPr>
          <a:xfrm>
            <a:off x="9024165" y="2411070"/>
            <a:ext cx="1188076" cy="1188076"/>
          </a:xfrm>
          <a:prstGeom prst="rect">
            <a:avLst/>
          </a:prstGeom>
          <a:noFill/>
          <a:ln>
            <a:noFill/>
          </a:ln>
        </p:spPr>
      </p:pic>
      <p:pic>
        <p:nvPicPr>
          <p:cNvPr id="6" name="Google Shape;1012;p62" title="Screenshot 2025-09-23 at 1.31.55 PM.png">
            <a:extLst>
              <a:ext uri="{FF2B5EF4-FFF2-40B4-BE49-F238E27FC236}">
                <a16:creationId xmlns:a16="http://schemas.microsoft.com/office/drawing/2014/main" id="{F6474AF8-FC51-6F5E-8E66-E9BBE3C92817}"/>
              </a:ext>
            </a:extLst>
          </p:cNvPr>
          <p:cNvPicPr preferRelativeResize="0"/>
          <p:nvPr/>
        </p:nvPicPr>
        <p:blipFill>
          <a:blip r:embed="rId5">
            <a:alphaModFix/>
          </a:blip>
          <a:stretch>
            <a:fillRect/>
          </a:stretch>
        </p:blipFill>
        <p:spPr>
          <a:xfrm>
            <a:off x="9089424" y="4037641"/>
            <a:ext cx="1085670" cy="1119926"/>
          </a:xfrm>
          <a:prstGeom prst="rect">
            <a:avLst/>
          </a:prstGeom>
          <a:noFill/>
          <a:ln>
            <a:noFill/>
          </a:ln>
        </p:spPr>
      </p:pic>
      <p:pic>
        <p:nvPicPr>
          <p:cNvPr id="8" name="Picture 7" descr="Takeaways From a New Elon Musk Biography: Ukraine, Trump and More - The New  York Times">
            <a:extLst>
              <a:ext uri="{FF2B5EF4-FFF2-40B4-BE49-F238E27FC236}">
                <a16:creationId xmlns:a16="http://schemas.microsoft.com/office/drawing/2014/main" id="{3EB48B33-DEB5-AFDE-B902-94A92FDCC38E}"/>
              </a:ext>
            </a:extLst>
          </p:cNvPr>
          <p:cNvPicPr>
            <a:picLocks noChangeAspect="1"/>
          </p:cNvPicPr>
          <p:nvPr/>
        </p:nvPicPr>
        <p:blipFill>
          <a:blip r:embed="rId6"/>
          <a:srcRect l="16873" t="4769" r="9453"/>
          <a:stretch>
            <a:fillRect/>
          </a:stretch>
        </p:blipFill>
        <p:spPr>
          <a:xfrm>
            <a:off x="10641345" y="5531934"/>
            <a:ext cx="1300938" cy="1119927"/>
          </a:xfrm>
          <a:prstGeom prst="rect">
            <a:avLst/>
          </a:prstGeom>
        </p:spPr>
      </p:pic>
      <p:pic>
        <p:nvPicPr>
          <p:cNvPr id="9" name="Picture 8" descr="Sam Altman, OpenAI - David Senra">
            <a:extLst>
              <a:ext uri="{FF2B5EF4-FFF2-40B4-BE49-F238E27FC236}">
                <a16:creationId xmlns:a16="http://schemas.microsoft.com/office/drawing/2014/main" id="{012E1297-9E71-2D9B-986D-B5D4D0EACBFC}"/>
              </a:ext>
            </a:extLst>
          </p:cNvPr>
          <p:cNvPicPr>
            <a:picLocks noChangeAspect="1"/>
          </p:cNvPicPr>
          <p:nvPr/>
        </p:nvPicPr>
        <p:blipFill>
          <a:blip r:embed="rId7"/>
          <a:stretch>
            <a:fillRect/>
          </a:stretch>
        </p:blipFill>
        <p:spPr>
          <a:xfrm>
            <a:off x="10591619" y="881349"/>
            <a:ext cx="1524361" cy="1219489"/>
          </a:xfrm>
          <a:prstGeom prst="rect">
            <a:avLst/>
          </a:prstGeom>
        </p:spPr>
      </p:pic>
      <p:pic>
        <p:nvPicPr>
          <p:cNvPr id="10" name="Picture 9" descr="Dario Amodei (@DarioAmodei) / Posts / X">
            <a:extLst>
              <a:ext uri="{FF2B5EF4-FFF2-40B4-BE49-F238E27FC236}">
                <a16:creationId xmlns:a16="http://schemas.microsoft.com/office/drawing/2014/main" id="{67C9B8F5-F4A1-87C1-CAE2-C429BC34016A}"/>
              </a:ext>
            </a:extLst>
          </p:cNvPr>
          <p:cNvPicPr>
            <a:picLocks noChangeAspect="1"/>
          </p:cNvPicPr>
          <p:nvPr/>
        </p:nvPicPr>
        <p:blipFill>
          <a:blip r:embed="rId8"/>
          <a:srcRect l="14216" r="12916" b="4675"/>
          <a:stretch>
            <a:fillRect/>
          </a:stretch>
        </p:blipFill>
        <p:spPr>
          <a:xfrm>
            <a:off x="10847163" y="2342326"/>
            <a:ext cx="1013271" cy="1325563"/>
          </a:xfrm>
          <a:prstGeom prst="rect">
            <a:avLst/>
          </a:prstGeom>
        </p:spPr>
      </p:pic>
      <p:pic>
        <p:nvPicPr>
          <p:cNvPr id="11" name="Picture 10" descr="Sundar Pichai Is on the 2020 TIME 100 List">
            <a:extLst>
              <a:ext uri="{FF2B5EF4-FFF2-40B4-BE49-F238E27FC236}">
                <a16:creationId xmlns:a16="http://schemas.microsoft.com/office/drawing/2014/main" id="{0B3F6392-437C-4F7C-B10F-4953FCAB5940}"/>
              </a:ext>
            </a:extLst>
          </p:cNvPr>
          <p:cNvPicPr>
            <a:picLocks noChangeAspect="1"/>
          </p:cNvPicPr>
          <p:nvPr/>
        </p:nvPicPr>
        <p:blipFill>
          <a:blip r:embed="rId9"/>
          <a:srcRect l="12191" t="2389" r="9907"/>
          <a:stretch>
            <a:fillRect/>
          </a:stretch>
        </p:blipFill>
        <p:spPr>
          <a:xfrm>
            <a:off x="10847163" y="3824207"/>
            <a:ext cx="891061" cy="1488653"/>
          </a:xfrm>
          <a:prstGeom prst="rect">
            <a:avLst/>
          </a:prstGeom>
        </p:spPr>
      </p:pic>
      <p:sp>
        <p:nvSpPr>
          <p:cNvPr id="12" name="Content Placeholder 2">
            <a:extLst>
              <a:ext uri="{FF2B5EF4-FFF2-40B4-BE49-F238E27FC236}">
                <a16:creationId xmlns:a16="http://schemas.microsoft.com/office/drawing/2014/main" id="{65B502EC-AF06-4ABF-50BA-639C62056F0C}"/>
              </a:ext>
            </a:extLst>
          </p:cNvPr>
          <p:cNvSpPr txBox="1">
            <a:spLocks/>
          </p:cNvSpPr>
          <p:nvPr/>
        </p:nvSpPr>
        <p:spPr>
          <a:xfrm>
            <a:off x="838200" y="1825625"/>
            <a:ext cx="78067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organizations are misaligned with you.</a:t>
            </a:r>
          </a:p>
          <a:p>
            <a:r>
              <a:rPr lang="en-US" dirty="0"/>
              <a:t>But they may be </a:t>
            </a:r>
            <a:r>
              <a:rPr lang="en-US" i="1" dirty="0"/>
              <a:t>differently</a:t>
            </a:r>
            <a:r>
              <a:rPr lang="en-US" dirty="0"/>
              <a:t> misaligned --- i.e. also misaligned with each other. </a:t>
            </a:r>
          </a:p>
          <a:p>
            <a:r>
              <a:rPr lang="en-US" dirty="0"/>
              <a:t>Thus in choosing which models to deploy they are engaged in a strategic game with each other. </a:t>
            </a:r>
          </a:p>
          <a:p>
            <a:r>
              <a:rPr lang="en-US" dirty="0"/>
              <a:t>Maybe in the equilibria of this game we get the benefits of full alignment even without any aligned provider?</a:t>
            </a:r>
          </a:p>
          <a:p>
            <a:endParaRPr lang="en-US" dirty="0"/>
          </a:p>
        </p:txBody>
      </p:sp>
    </p:spTree>
    <p:extLst>
      <p:ext uri="{BB962C8B-B14F-4D97-AF65-F5344CB8AC3E}">
        <p14:creationId xmlns:p14="http://schemas.microsoft.com/office/powerpoint/2010/main" val="216441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096FA-96D3-2530-0BCC-FB06598FBC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0606C-9E1B-C14C-EDC3-A8C93991154E}"/>
              </a:ext>
            </a:extLst>
          </p:cNvPr>
          <p:cNvSpPr>
            <a:spLocks noGrp="1"/>
          </p:cNvSpPr>
          <p:nvPr>
            <p:ph type="title"/>
          </p:nvPr>
        </p:nvSpPr>
        <p:spPr/>
        <p:txBody>
          <a:bodyPr/>
          <a:lstStyle/>
          <a:p>
            <a:r>
              <a:rPr lang="en-US" dirty="0"/>
              <a:t>Alignment Through Competition</a:t>
            </a:r>
          </a:p>
        </p:txBody>
      </p:sp>
      <p:pic>
        <p:nvPicPr>
          <p:cNvPr id="7" name="Content Placeholder 6" descr="Grok Icon &amp; Logo | Dashboard Icons &amp; Logos">
            <a:extLst>
              <a:ext uri="{FF2B5EF4-FFF2-40B4-BE49-F238E27FC236}">
                <a16:creationId xmlns:a16="http://schemas.microsoft.com/office/drawing/2014/main" id="{9B5DE432-EC74-5C6D-CDB1-48EC674D318C}"/>
              </a:ext>
            </a:extLst>
          </p:cNvPr>
          <p:cNvPicPr>
            <a:picLocks noGrp="1" noChangeAspect="1"/>
          </p:cNvPicPr>
          <p:nvPr>
            <p:ph idx="1"/>
          </p:nvPr>
        </p:nvPicPr>
        <p:blipFill>
          <a:blip r:embed="rId2"/>
          <a:stretch>
            <a:fillRect/>
          </a:stretch>
        </p:blipFill>
        <p:spPr>
          <a:xfrm>
            <a:off x="9022717" y="5498883"/>
            <a:ext cx="1227389" cy="1188077"/>
          </a:xfrm>
          <a:prstGeom prst="rect">
            <a:avLst/>
          </a:prstGeom>
        </p:spPr>
      </p:pic>
      <p:pic>
        <p:nvPicPr>
          <p:cNvPr id="4" name="Google Shape;1010;p62" title="Chat-GPT-icon-2022-–-Today.png">
            <a:extLst>
              <a:ext uri="{FF2B5EF4-FFF2-40B4-BE49-F238E27FC236}">
                <a16:creationId xmlns:a16="http://schemas.microsoft.com/office/drawing/2014/main" id="{288E9598-92C5-864A-DFA1-19FA643E5B23}"/>
              </a:ext>
            </a:extLst>
          </p:cNvPr>
          <p:cNvPicPr preferRelativeResize="0"/>
          <p:nvPr/>
        </p:nvPicPr>
        <p:blipFill>
          <a:blip r:embed="rId3">
            <a:alphaModFix/>
          </a:blip>
          <a:stretch>
            <a:fillRect/>
          </a:stretch>
        </p:blipFill>
        <p:spPr>
          <a:xfrm>
            <a:off x="8644950" y="980909"/>
            <a:ext cx="1992756" cy="1119929"/>
          </a:xfrm>
          <a:prstGeom prst="rect">
            <a:avLst/>
          </a:prstGeom>
          <a:noFill/>
          <a:ln>
            <a:noFill/>
          </a:ln>
        </p:spPr>
      </p:pic>
      <p:pic>
        <p:nvPicPr>
          <p:cNvPr id="5" name="Google Shape;1011;p62" title="Claude_AI_symbol.svg.png">
            <a:extLst>
              <a:ext uri="{FF2B5EF4-FFF2-40B4-BE49-F238E27FC236}">
                <a16:creationId xmlns:a16="http://schemas.microsoft.com/office/drawing/2014/main" id="{9FAB5286-4A92-37B4-D92B-E00635451198}"/>
              </a:ext>
            </a:extLst>
          </p:cNvPr>
          <p:cNvPicPr preferRelativeResize="0"/>
          <p:nvPr/>
        </p:nvPicPr>
        <p:blipFill>
          <a:blip r:embed="rId4">
            <a:alphaModFix/>
          </a:blip>
          <a:stretch>
            <a:fillRect/>
          </a:stretch>
        </p:blipFill>
        <p:spPr>
          <a:xfrm>
            <a:off x="9024165" y="2411070"/>
            <a:ext cx="1188076" cy="1188076"/>
          </a:xfrm>
          <a:prstGeom prst="rect">
            <a:avLst/>
          </a:prstGeom>
          <a:noFill/>
          <a:ln>
            <a:noFill/>
          </a:ln>
        </p:spPr>
      </p:pic>
      <p:pic>
        <p:nvPicPr>
          <p:cNvPr id="6" name="Google Shape;1012;p62" title="Screenshot 2025-09-23 at 1.31.55 PM.png">
            <a:extLst>
              <a:ext uri="{FF2B5EF4-FFF2-40B4-BE49-F238E27FC236}">
                <a16:creationId xmlns:a16="http://schemas.microsoft.com/office/drawing/2014/main" id="{444304E1-3328-D2D0-3603-F473DB10DC50}"/>
              </a:ext>
            </a:extLst>
          </p:cNvPr>
          <p:cNvPicPr preferRelativeResize="0"/>
          <p:nvPr/>
        </p:nvPicPr>
        <p:blipFill>
          <a:blip r:embed="rId5">
            <a:alphaModFix/>
          </a:blip>
          <a:stretch>
            <a:fillRect/>
          </a:stretch>
        </p:blipFill>
        <p:spPr>
          <a:xfrm>
            <a:off x="9089424" y="4037641"/>
            <a:ext cx="1085670" cy="1119926"/>
          </a:xfrm>
          <a:prstGeom prst="rect">
            <a:avLst/>
          </a:prstGeom>
          <a:noFill/>
          <a:ln>
            <a:noFill/>
          </a:ln>
        </p:spPr>
      </p:pic>
      <p:pic>
        <p:nvPicPr>
          <p:cNvPr id="8" name="Picture 7" descr="Takeaways From a New Elon Musk Biography: Ukraine, Trump and More - The New  York Times">
            <a:extLst>
              <a:ext uri="{FF2B5EF4-FFF2-40B4-BE49-F238E27FC236}">
                <a16:creationId xmlns:a16="http://schemas.microsoft.com/office/drawing/2014/main" id="{8F6F5162-7331-E63F-323E-10E01251F386}"/>
              </a:ext>
            </a:extLst>
          </p:cNvPr>
          <p:cNvPicPr>
            <a:picLocks noChangeAspect="1"/>
          </p:cNvPicPr>
          <p:nvPr/>
        </p:nvPicPr>
        <p:blipFill>
          <a:blip r:embed="rId6"/>
          <a:srcRect l="16873" t="4769" r="9453"/>
          <a:stretch>
            <a:fillRect/>
          </a:stretch>
        </p:blipFill>
        <p:spPr>
          <a:xfrm>
            <a:off x="10641345" y="5531934"/>
            <a:ext cx="1300938" cy="1119927"/>
          </a:xfrm>
          <a:prstGeom prst="rect">
            <a:avLst/>
          </a:prstGeom>
        </p:spPr>
      </p:pic>
      <p:pic>
        <p:nvPicPr>
          <p:cNvPr id="9" name="Picture 8" descr="Sam Altman, OpenAI - David Senra">
            <a:extLst>
              <a:ext uri="{FF2B5EF4-FFF2-40B4-BE49-F238E27FC236}">
                <a16:creationId xmlns:a16="http://schemas.microsoft.com/office/drawing/2014/main" id="{9E8B759E-AB76-8A58-F94C-BCD1275883F3}"/>
              </a:ext>
            </a:extLst>
          </p:cNvPr>
          <p:cNvPicPr>
            <a:picLocks noChangeAspect="1"/>
          </p:cNvPicPr>
          <p:nvPr/>
        </p:nvPicPr>
        <p:blipFill>
          <a:blip r:embed="rId7"/>
          <a:stretch>
            <a:fillRect/>
          </a:stretch>
        </p:blipFill>
        <p:spPr>
          <a:xfrm>
            <a:off x="10591619" y="881349"/>
            <a:ext cx="1524361" cy="1219489"/>
          </a:xfrm>
          <a:prstGeom prst="rect">
            <a:avLst/>
          </a:prstGeom>
        </p:spPr>
      </p:pic>
      <p:pic>
        <p:nvPicPr>
          <p:cNvPr id="10" name="Picture 9" descr="Dario Amodei (@DarioAmodei) / Posts / X">
            <a:extLst>
              <a:ext uri="{FF2B5EF4-FFF2-40B4-BE49-F238E27FC236}">
                <a16:creationId xmlns:a16="http://schemas.microsoft.com/office/drawing/2014/main" id="{E7F92740-D100-103E-354E-654FA6B5FFAB}"/>
              </a:ext>
            </a:extLst>
          </p:cNvPr>
          <p:cNvPicPr>
            <a:picLocks noChangeAspect="1"/>
          </p:cNvPicPr>
          <p:nvPr/>
        </p:nvPicPr>
        <p:blipFill>
          <a:blip r:embed="rId8"/>
          <a:srcRect l="14216" r="12916" b="4675"/>
          <a:stretch>
            <a:fillRect/>
          </a:stretch>
        </p:blipFill>
        <p:spPr>
          <a:xfrm>
            <a:off x="10847163" y="2342326"/>
            <a:ext cx="1013271" cy="1325563"/>
          </a:xfrm>
          <a:prstGeom prst="rect">
            <a:avLst/>
          </a:prstGeom>
        </p:spPr>
      </p:pic>
      <p:pic>
        <p:nvPicPr>
          <p:cNvPr id="11" name="Picture 10" descr="Sundar Pichai Is on the 2020 TIME 100 List">
            <a:extLst>
              <a:ext uri="{FF2B5EF4-FFF2-40B4-BE49-F238E27FC236}">
                <a16:creationId xmlns:a16="http://schemas.microsoft.com/office/drawing/2014/main" id="{1619E8B0-3BD7-9B6C-E19F-B6A18EE91F17}"/>
              </a:ext>
            </a:extLst>
          </p:cNvPr>
          <p:cNvPicPr>
            <a:picLocks noChangeAspect="1"/>
          </p:cNvPicPr>
          <p:nvPr/>
        </p:nvPicPr>
        <p:blipFill>
          <a:blip r:embed="rId9"/>
          <a:srcRect l="12191" t="2389" r="9907"/>
          <a:stretch>
            <a:fillRect/>
          </a:stretch>
        </p:blipFill>
        <p:spPr>
          <a:xfrm>
            <a:off x="10847163" y="3824207"/>
            <a:ext cx="891061" cy="1488653"/>
          </a:xfrm>
          <a:prstGeom prst="rect">
            <a:avLst/>
          </a:prstGeom>
        </p:spPr>
      </p:pic>
      <p:sp>
        <p:nvSpPr>
          <p:cNvPr id="12" name="Content Placeholder 2">
            <a:extLst>
              <a:ext uri="{FF2B5EF4-FFF2-40B4-BE49-F238E27FC236}">
                <a16:creationId xmlns:a16="http://schemas.microsoft.com/office/drawing/2014/main" id="{F8BE12D4-7507-FEBF-4AE6-A4DEAFDAAB36}"/>
              </a:ext>
            </a:extLst>
          </p:cNvPr>
          <p:cNvSpPr txBox="1">
            <a:spLocks/>
          </p:cNvSpPr>
          <p:nvPr/>
        </p:nvSpPr>
        <p:spPr>
          <a:xfrm>
            <a:off x="838200" y="1825625"/>
            <a:ext cx="78067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We can! If collectively the providers satisfy “market alignment”</a:t>
            </a:r>
          </a:p>
          <a:p>
            <a:pPr lvl="1"/>
            <a:r>
              <a:rPr lang="en-US" dirty="0"/>
              <a:t>User utility function lies in the non-negative linear combination of provider utility functions</a:t>
            </a:r>
          </a:p>
          <a:p>
            <a:r>
              <a:rPr lang="en-US" dirty="0"/>
              <a:t>A substantially weaker condition than individual alignment. </a:t>
            </a:r>
          </a:p>
          <a:p>
            <a:endParaRPr lang="en-US" dirty="0"/>
          </a:p>
        </p:txBody>
      </p:sp>
    </p:spTree>
    <p:extLst>
      <p:ext uri="{BB962C8B-B14F-4D97-AF65-F5344CB8AC3E}">
        <p14:creationId xmlns:p14="http://schemas.microsoft.com/office/powerpoint/2010/main" val="321902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034B7-C04A-4CC7-7B85-65125B27E0DE}"/>
              </a:ext>
            </a:extLst>
          </p:cNvPr>
          <p:cNvSpPr>
            <a:spLocks noGrp="1"/>
          </p:cNvSpPr>
          <p:nvPr>
            <p:ph type="title"/>
          </p:nvPr>
        </p:nvSpPr>
        <p:spPr/>
        <p:txBody>
          <a:bodyPr/>
          <a:lstStyle/>
          <a:p>
            <a:r>
              <a:rPr lang="en-US" dirty="0"/>
              <a:t>Delegated Approval</a:t>
            </a:r>
          </a:p>
        </p:txBody>
      </p:sp>
      <p:sp>
        <p:nvSpPr>
          <p:cNvPr id="3" name="Content Placeholder 2">
            <a:extLst>
              <a:ext uri="{FF2B5EF4-FFF2-40B4-BE49-F238E27FC236}">
                <a16:creationId xmlns:a16="http://schemas.microsoft.com/office/drawing/2014/main" id="{062DC2C1-A999-A566-8DC3-6DBE270416A3}"/>
              </a:ext>
            </a:extLst>
          </p:cNvPr>
          <p:cNvSpPr>
            <a:spLocks noGrp="1"/>
          </p:cNvSpPr>
          <p:nvPr>
            <p:ph idx="1"/>
          </p:nvPr>
        </p:nvSpPr>
        <p:spPr/>
        <p:txBody>
          <a:bodyPr/>
          <a:lstStyle/>
          <a:p>
            <a:r>
              <a:rPr lang="en-US" dirty="0"/>
              <a:t>Long running agents can automate complex tasks but create a safety/control problem.</a:t>
            </a:r>
          </a:p>
          <a:p>
            <a:r>
              <a:rPr lang="en-US" dirty="0"/>
              <a:t>We could be conservative and require human approval before every action.</a:t>
            </a:r>
          </a:p>
          <a:p>
            <a:r>
              <a:rPr lang="en-US" dirty="0"/>
              <a:t>But this removes a lot of the benefit of automation…</a:t>
            </a:r>
          </a:p>
          <a:p>
            <a:r>
              <a:rPr lang="en-US" dirty="0"/>
              <a:t>Or, we could delegate approval to another agent!</a:t>
            </a:r>
          </a:p>
          <a:p>
            <a:pPr lvl="1"/>
            <a:r>
              <a:rPr lang="en-US" dirty="0"/>
              <a:t>Is this circular?</a:t>
            </a:r>
          </a:p>
          <a:p>
            <a:pPr lvl="1"/>
            <a:r>
              <a:rPr lang="en-US" dirty="0"/>
              <a:t>If the main agent is misaligned, the approval agent probably is too…</a:t>
            </a:r>
          </a:p>
        </p:txBody>
      </p:sp>
      <p:pic>
        <p:nvPicPr>
          <p:cNvPr id="4" name="Picture 3">
            <a:extLst>
              <a:ext uri="{FF2B5EF4-FFF2-40B4-BE49-F238E27FC236}">
                <a16:creationId xmlns:a16="http://schemas.microsoft.com/office/drawing/2014/main" id="{20EDDD2E-D743-87F9-1DC2-8FF61A037855}"/>
              </a:ext>
            </a:extLst>
          </p:cNvPr>
          <p:cNvPicPr>
            <a:picLocks noChangeAspect="1"/>
          </p:cNvPicPr>
          <p:nvPr/>
        </p:nvPicPr>
        <p:blipFill>
          <a:blip r:embed="rId2"/>
          <a:stretch>
            <a:fillRect/>
          </a:stretch>
        </p:blipFill>
        <p:spPr>
          <a:xfrm>
            <a:off x="4263528" y="5402897"/>
            <a:ext cx="3048000" cy="1455103"/>
          </a:xfrm>
          <a:prstGeom prst="rect">
            <a:avLst/>
          </a:prstGeom>
        </p:spPr>
      </p:pic>
    </p:spTree>
    <p:extLst>
      <p:ext uri="{BB962C8B-B14F-4D97-AF65-F5344CB8AC3E}">
        <p14:creationId xmlns:p14="http://schemas.microsoft.com/office/powerpoint/2010/main" val="67795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A2262-2C65-73D4-D8AE-CCD3FA75529E}"/>
              </a:ext>
            </a:extLst>
          </p:cNvPr>
          <p:cNvSpPr>
            <a:spLocks noGrp="1"/>
          </p:cNvSpPr>
          <p:nvPr>
            <p:ph type="title"/>
          </p:nvPr>
        </p:nvSpPr>
        <p:spPr/>
        <p:txBody>
          <a:bodyPr/>
          <a:lstStyle/>
          <a:p>
            <a:r>
              <a:rPr lang="en-US" dirty="0"/>
              <a:t>Welcome! (Organizational Basics)</a:t>
            </a:r>
          </a:p>
        </p:txBody>
      </p:sp>
      <p:sp>
        <p:nvSpPr>
          <p:cNvPr id="3" name="Content Placeholder 2">
            <a:extLst>
              <a:ext uri="{FF2B5EF4-FFF2-40B4-BE49-F238E27FC236}">
                <a16:creationId xmlns:a16="http://schemas.microsoft.com/office/drawing/2014/main" id="{415965FF-1486-CDD4-FCEA-56D5FA6BAD55}"/>
              </a:ext>
            </a:extLst>
          </p:cNvPr>
          <p:cNvSpPr>
            <a:spLocks noGrp="1"/>
          </p:cNvSpPr>
          <p:nvPr>
            <p:ph idx="1"/>
          </p:nvPr>
        </p:nvSpPr>
        <p:spPr/>
        <p:txBody>
          <a:bodyPr>
            <a:normAutofit lnSpcReduction="10000"/>
          </a:bodyPr>
          <a:lstStyle/>
          <a:p>
            <a:r>
              <a:rPr lang="en-US" dirty="0"/>
              <a:t>What are the foundations of AI alignment?</a:t>
            </a:r>
          </a:p>
          <a:p>
            <a:pPr lvl="1"/>
            <a:r>
              <a:rPr lang="en-US" dirty="0"/>
              <a:t>??</a:t>
            </a:r>
          </a:p>
          <a:p>
            <a:pPr lvl="1"/>
            <a:r>
              <a:rPr lang="en-US" dirty="0"/>
              <a:t>We are in the exciting position of being able to help develop/define them.</a:t>
            </a:r>
          </a:p>
          <a:p>
            <a:r>
              <a:rPr lang="en-US" dirty="0"/>
              <a:t>I have some topics in mind, and will tell you about them.</a:t>
            </a:r>
          </a:p>
          <a:p>
            <a:r>
              <a:rPr lang="en-US" dirty="0"/>
              <a:t>But </a:t>
            </a:r>
            <a:r>
              <a:rPr lang="en-US" i="1" dirty="0"/>
              <a:t>you</a:t>
            </a:r>
            <a:r>
              <a:rPr lang="en-US" dirty="0"/>
              <a:t> likely have other/better ideas.</a:t>
            </a:r>
          </a:p>
          <a:p>
            <a:pPr lvl="1"/>
            <a:r>
              <a:rPr lang="en-US" dirty="0"/>
              <a:t>If there is a paper or topic you think we should be learning about with foundations that are already developed, volunteer by email or on slack to claim a lecture time. </a:t>
            </a:r>
          </a:p>
          <a:p>
            <a:pPr lvl="2"/>
            <a:r>
              <a:rPr lang="en-US" dirty="0"/>
              <a:t>Could be either a formal lecture or more of a group discussion you lead. </a:t>
            </a:r>
          </a:p>
          <a:p>
            <a:pPr lvl="1"/>
            <a:r>
              <a:rPr lang="en-US" dirty="0"/>
              <a:t>If there are important topics that are not yet developed, that’s a great project topic. </a:t>
            </a:r>
          </a:p>
        </p:txBody>
      </p:sp>
    </p:spTree>
    <p:extLst>
      <p:ext uri="{BB962C8B-B14F-4D97-AF65-F5344CB8AC3E}">
        <p14:creationId xmlns:p14="http://schemas.microsoft.com/office/powerpoint/2010/main" val="262230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D7EDA-8AD9-97BC-2932-6A7AA406045D}"/>
              </a:ext>
            </a:extLst>
          </p:cNvPr>
          <p:cNvSpPr>
            <a:spLocks noGrp="1"/>
          </p:cNvSpPr>
          <p:nvPr>
            <p:ph type="title"/>
          </p:nvPr>
        </p:nvSpPr>
        <p:spPr/>
        <p:txBody>
          <a:bodyPr/>
          <a:lstStyle/>
          <a:p>
            <a:r>
              <a:rPr lang="en-US" dirty="0"/>
              <a:t>Delegated Approval</a:t>
            </a:r>
          </a:p>
        </p:txBody>
      </p:sp>
      <p:sp>
        <p:nvSpPr>
          <p:cNvPr id="3" name="Content Placeholder 2">
            <a:extLst>
              <a:ext uri="{FF2B5EF4-FFF2-40B4-BE49-F238E27FC236}">
                <a16:creationId xmlns:a16="http://schemas.microsoft.com/office/drawing/2014/main" id="{EDB6C71E-6FCD-9054-C2A3-7B9BF99CF698}"/>
              </a:ext>
            </a:extLst>
          </p:cNvPr>
          <p:cNvSpPr>
            <a:spLocks noGrp="1"/>
          </p:cNvSpPr>
          <p:nvPr>
            <p:ph idx="1"/>
          </p:nvPr>
        </p:nvSpPr>
        <p:spPr/>
        <p:txBody>
          <a:bodyPr/>
          <a:lstStyle/>
          <a:p>
            <a:r>
              <a:rPr lang="en-US" dirty="0"/>
              <a:t>What if we have a panel of differently misaligned reviewers? Can we characterize a weaker condition necessary and sufficient for safety? </a:t>
            </a:r>
          </a:p>
        </p:txBody>
      </p:sp>
      <p:pic>
        <p:nvPicPr>
          <p:cNvPr id="4" name="Picture 3">
            <a:extLst>
              <a:ext uri="{FF2B5EF4-FFF2-40B4-BE49-F238E27FC236}">
                <a16:creationId xmlns:a16="http://schemas.microsoft.com/office/drawing/2014/main" id="{7430D616-FE55-A5E8-611C-827E9D251AB1}"/>
              </a:ext>
            </a:extLst>
          </p:cNvPr>
          <p:cNvPicPr>
            <a:picLocks noChangeAspect="1"/>
          </p:cNvPicPr>
          <p:nvPr/>
        </p:nvPicPr>
        <p:blipFill>
          <a:blip r:embed="rId2"/>
          <a:stretch>
            <a:fillRect/>
          </a:stretch>
        </p:blipFill>
        <p:spPr>
          <a:xfrm>
            <a:off x="2209800" y="3192031"/>
            <a:ext cx="7772400" cy="2984932"/>
          </a:xfrm>
          <a:prstGeom prst="rect">
            <a:avLst/>
          </a:prstGeom>
        </p:spPr>
      </p:pic>
    </p:spTree>
    <p:extLst>
      <p:ext uri="{BB962C8B-B14F-4D97-AF65-F5344CB8AC3E}">
        <p14:creationId xmlns:p14="http://schemas.microsoft.com/office/powerpoint/2010/main" val="1630743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3C3BC-1EE2-8064-B6BB-EAEF728E6BC7}"/>
              </a:ext>
            </a:extLst>
          </p:cNvPr>
          <p:cNvSpPr>
            <a:spLocks noGrp="1"/>
          </p:cNvSpPr>
          <p:nvPr>
            <p:ph type="title"/>
          </p:nvPr>
        </p:nvSpPr>
        <p:spPr/>
        <p:txBody>
          <a:bodyPr/>
          <a:lstStyle/>
          <a:p>
            <a:r>
              <a:rPr lang="en-US" dirty="0"/>
              <a:t>Delegated Approval</a:t>
            </a:r>
          </a:p>
        </p:txBody>
      </p:sp>
      <p:sp>
        <p:nvSpPr>
          <p:cNvPr id="3" name="Content Placeholder 2">
            <a:extLst>
              <a:ext uri="{FF2B5EF4-FFF2-40B4-BE49-F238E27FC236}">
                <a16:creationId xmlns:a16="http://schemas.microsoft.com/office/drawing/2014/main" id="{201C30E5-5352-B73E-F147-BBA21597FBE4}"/>
              </a:ext>
            </a:extLst>
          </p:cNvPr>
          <p:cNvSpPr>
            <a:spLocks noGrp="1"/>
          </p:cNvSpPr>
          <p:nvPr>
            <p:ph idx="1"/>
          </p:nvPr>
        </p:nvSpPr>
        <p:spPr/>
        <p:txBody>
          <a:bodyPr/>
          <a:lstStyle/>
          <a:p>
            <a:r>
              <a:rPr lang="en-US" dirty="0"/>
              <a:t>Yes! Closely related to market alignment. </a:t>
            </a:r>
          </a:p>
          <a:p>
            <a:r>
              <a:rPr lang="en-US" dirty="0"/>
              <a:t>We are guaranteed safety (relative to a baseline policy) </a:t>
            </a:r>
            <a:r>
              <a:rPr lang="en-US" dirty="0" err="1"/>
              <a:t>iff</a:t>
            </a:r>
            <a:r>
              <a:rPr lang="en-US" dirty="0"/>
              <a:t> the user’s utility is in the non-negative span of the reviewer agents. </a:t>
            </a:r>
          </a:p>
          <a:p>
            <a:pPr lvl="1"/>
            <a:r>
              <a:rPr lang="en-US" dirty="0"/>
              <a:t>Can generalize this to trade off safety with completeness, to handle strategic agents in long-running interactions, etc. </a:t>
            </a:r>
          </a:p>
        </p:txBody>
      </p:sp>
      <p:pic>
        <p:nvPicPr>
          <p:cNvPr id="4" name="Picture 3">
            <a:extLst>
              <a:ext uri="{FF2B5EF4-FFF2-40B4-BE49-F238E27FC236}">
                <a16:creationId xmlns:a16="http://schemas.microsoft.com/office/drawing/2014/main" id="{98ECCF38-3BDF-4896-57F5-04DA1F8B41DF}"/>
              </a:ext>
            </a:extLst>
          </p:cNvPr>
          <p:cNvPicPr>
            <a:picLocks noChangeAspect="1"/>
          </p:cNvPicPr>
          <p:nvPr/>
        </p:nvPicPr>
        <p:blipFill>
          <a:blip r:embed="rId2"/>
          <a:stretch>
            <a:fillRect/>
          </a:stretch>
        </p:blipFill>
        <p:spPr>
          <a:xfrm>
            <a:off x="2099631" y="4020791"/>
            <a:ext cx="6493526" cy="2472084"/>
          </a:xfrm>
          <a:prstGeom prst="rect">
            <a:avLst/>
          </a:prstGeom>
        </p:spPr>
      </p:pic>
    </p:spTree>
    <p:extLst>
      <p:ext uri="{BB962C8B-B14F-4D97-AF65-F5344CB8AC3E}">
        <p14:creationId xmlns:p14="http://schemas.microsoft.com/office/powerpoint/2010/main" val="919852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1DBAB-3C5A-4447-097F-F0013C1F6B9F}"/>
              </a:ext>
            </a:extLst>
          </p:cNvPr>
          <p:cNvSpPr>
            <a:spLocks noGrp="1"/>
          </p:cNvSpPr>
          <p:nvPr>
            <p:ph type="title"/>
          </p:nvPr>
        </p:nvSpPr>
        <p:spPr/>
        <p:txBody>
          <a:bodyPr/>
          <a:lstStyle/>
          <a:p>
            <a:r>
              <a:rPr lang="en-US" dirty="0"/>
              <a:t>More?</a:t>
            </a:r>
          </a:p>
        </p:txBody>
      </p:sp>
      <p:sp>
        <p:nvSpPr>
          <p:cNvPr id="3" name="Content Placeholder 2">
            <a:extLst>
              <a:ext uri="{FF2B5EF4-FFF2-40B4-BE49-F238E27FC236}">
                <a16:creationId xmlns:a16="http://schemas.microsoft.com/office/drawing/2014/main" id="{27AD8BB8-BFFD-4800-DED2-82BD351A3357}"/>
              </a:ext>
            </a:extLst>
          </p:cNvPr>
          <p:cNvSpPr>
            <a:spLocks noGrp="1"/>
          </p:cNvSpPr>
          <p:nvPr>
            <p:ph idx="1"/>
          </p:nvPr>
        </p:nvSpPr>
        <p:spPr/>
        <p:txBody>
          <a:bodyPr/>
          <a:lstStyle/>
          <a:p>
            <a:r>
              <a:rPr lang="en-US" dirty="0"/>
              <a:t>This is just a selection of topics on which formal work has been done. Lots of important topics that this doesn’t cover.</a:t>
            </a:r>
          </a:p>
          <a:p>
            <a:r>
              <a:rPr lang="en-US" dirty="0"/>
              <a:t>There is surely lots of work that has been done that isn’t on my list</a:t>
            </a:r>
          </a:p>
          <a:p>
            <a:pPr lvl="1"/>
            <a:r>
              <a:rPr lang="en-US" dirty="0"/>
              <a:t>Claim a lecture and tell us about it/lead a discussion!</a:t>
            </a:r>
          </a:p>
          <a:p>
            <a:r>
              <a:rPr lang="en-US" dirty="0"/>
              <a:t>There are many important topics for which no foundations have been formalized.</a:t>
            </a:r>
          </a:p>
          <a:p>
            <a:pPr lvl="1"/>
            <a:r>
              <a:rPr lang="en-US" dirty="0"/>
              <a:t>Do it for your project!</a:t>
            </a:r>
          </a:p>
          <a:p>
            <a:r>
              <a:rPr lang="en-US" dirty="0"/>
              <a:t>This is an important but nascent field, which is a great opportunity to make an impact.</a:t>
            </a:r>
          </a:p>
        </p:txBody>
      </p:sp>
    </p:spTree>
    <p:extLst>
      <p:ext uri="{BB962C8B-B14F-4D97-AF65-F5344CB8AC3E}">
        <p14:creationId xmlns:p14="http://schemas.microsoft.com/office/powerpoint/2010/main" val="127971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648C5-F395-6FC1-2AC7-7D14D648777A}"/>
              </a:ext>
            </a:extLst>
          </p:cNvPr>
          <p:cNvSpPr>
            <a:spLocks noGrp="1"/>
          </p:cNvSpPr>
          <p:nvPr>
            <p:ph type="title"/>
          </p:nvPr>
        </p:nvSpPr>
        <p:spPr/>
        <p:txBody>
          <a:bodyPr/>
          <a:lstStyle/>
          <a:p>
            <a:r>
              <a:rPr lang="en-US" dirty="0"/>
              <a:t>Welcome! (Organizational Basics)</a:t>
            </a:r>
          </a:p>
        </p:txBody>
      </p:sp>
      <p:sp>
        <p:nvSpPr>
          <p:cNvPr id="3" name="Content Placeholder 2">
            <a:extLst>
              <a:ext uri="{FF2B5EF4-FFF2-40B4-BE49-F238E27FC236}">
                <a16:creationId xmlns:a16="http://schemas.microsoft.com/office/drawing/2014/main" id="{C865CEBD-C6FC-D0B6-9D31-950A93D57E7B}"/>
              </a:ext>
            </a:extLst>
          </p:cNvPr>
          <p:cNvSpPr>
            <a:spLocks noGrp="1"/>
          </p:cNvSpPr>
          <p:nvPr>
            <p:ph idx="1"/>
          </p:nvPr>
        </p:nvSpPr>
        <p:spPr/>
        <p:txBody>
          <a:bodyPr/>
          <a:lstStyle/>
          <a:p>
            <a:r>
              <a:rPr lang="en-US" dirty="0"/>
              <a:t>Grading</a:t>
            </a:r>
          </a:p>
          <a:p>
            <a:pPr lvl="1"/>
            <a:r>
              <a:rPr lang="en-US" dirty="0"/>
              <a:t>20% Participation (we’ll learn better with everyone’s active engagement)</a:t>
            </a:r>
          </a:p>
          <a:p>
            <a:pPr lvl="2"/>
            <a:r>
              <a:rPr lang="en-US" dirty="0"/>
              <a:t>Bonus points if you take a lecture!</a:t>
            </a:r>
          </a:p>
          <a:p>
            <a:pPr lvl="1"/>
            <a:r>
              <a:rPr lang="en-US" dirty="0"/>
              <a:t>80% Final project</a:t>
            </a:r>
          </a:p>
          <a:p>
            <a:pPr lvl="2"/>
            <a:r>
              <a:rPr lang="en-US" dirty="0"/>
              <a:t>15% project proposal (due mid-semester, 1-2 pages written)</a:t>
            </a:r>
          </a:p>
          <a:p>
            <a:pPr lvl="2"/>
            <a:r>
              <a:rPr lang="en-US" dirty="0"/>
              <a:t>15% project presentation (in class, last few weeks of the semester)</a:t>
            </a:r>
          </a:p>
          <a:p>
            <a:pPr lvl="2"/>
            <a:r>
              <a:rPr lang="en-US" dirty="0"/>
              <a:t>50% project writeup (in the style of a research paper)</a:t>
            </a:r>
          </a:p>
          <a:p>
            <a:r>
              <a:rPr lang="en-US" dirty="0"/>
              <a:t>Goal: Discover something new and important. </a:t>
            </a:r>
          </a:p>
          <a:p>
            <a:pPr lvl="1"/>
            <a:r>
              <a:rPr lang="en-US" dirty="0"/>
              <a:t>Working in groups of ~ 3-4 is encouraged.</a:t>
            </a:r>
          </a:p>
          <a:p>
            <a:pPr lvl="1"/>
            <a:r>
              <a:rPr lang="en-US" dirty="0"/>
              <a:t>Use of AI tools is fine/good; be ambitious. </a:t>
            </a:r>
          </a:p>
          <a:p>
            <a:pPr lvl="1"/>
            <a:r>
              <a:rPr lang="en-US" dirty="0"/>
              <a:t>But don’t produce slop! Exposition and clarity are important.</a:t>
            </a:r>
          </a:p>
        </p:txBody>
      </p:sp>
    </p:spTree>
    <p:extLst>
      <p:ext uri="{BB962C8B-B14F-4D97-AF65-F5344CB8AC3E}">
        <p14:creationId xmlns:p14="http://schemas.microsoft.com/office/powerpoint/2010/main" val="236879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152E3-F53F-CBE9-ED1A-3012BA249B4E}"/>
              </a:ext>
            </a:extLst>
          </p:cNvPr>
          <p:cNvSpPr>
            <a:spLocks noGrp="1"/>
          </p:cNvSpPr>
          <p:nvPr>
            <p:ph type="title"/>
          </p:nvPr>
        </p:nvSpPr>
        <p:spPr/>
        <p:txBody>
          <a:bodyPr/>
          <a:lstStyle/>
          <a:p>
            <a:r>
              <a:rPr lang="en-US" dirty="0"/>
              <a:t>The Division of the Semester</a:t>
            </a:r>
          </a:p>
        </p:txBody>
      </p:sp>
      <p:sp>
        <p:nvSpPr>
          <p:cNvPr id="3" name="Content Placeholder 2">
            <a:extLst>
              <a:ext uri="{FF2B5EF4-FFF2-40B4-BE49-F238E27FC236}">
                <a16:creationId xmlns:a16="http://schemas.microsoft.com/office/drawing/2014/main" id="{ABC0A38D-6B77-C815-6E63-D10F5C733200}"/>
              </a:ext>
            </a:extLst>
          </p:cNvPr>
          <p:cNvSpPr>
            <a:spLocks noGrp="1"/>
          </p:cNvSpPr>
          <p:nvPr>
            <p:ph idx="1"/>
          </p:nvPr>
        </p:nvSpPr>
        <p:spPr/>
        <p:txBody>
          <a:bodyPr>
            <a:normAutofit fontScale="92500" lnSpcReduction="10000"/>
          </a:bodyPr>
          <a:lstStyle/>
          <a:p>
            <a:r>
              <a:rPr lang="en-US" dirty="0"/>
              <a:t>Preferences</a:t>
            </a:r>
          </a:p>
          <a:p>
            <a:pPr lvl="1"/>
            <a:r>
              <a:rPr lang="en-US" dirty="0"/>
              <a:t>What should we ”align” to? </a:t>
            </a:r>
          </a:p>
          <a:p>
            <a:pPr lvl="1"/>
            <a:r>
              <a:rPr lang="en-US" dirty="0"/>
              <a:t>How can we represent preferences and what can we learn about them from elicited comparisons?</a:t>
            </a:r>
          </a:p>
          <a:p>
            <a:r>
              <a:rPr lang="en-US" dirty="0"/>
              <a:t>Information</a:t>
            </a:r>
          </a:p>
          <a:p>
            <a:pPr lvl="1"/>
            <a:r>
              <a:rPr lang="en-US" dirty="0"/>
              <a:t>Suppose we learn user preferences. Then what? </a:t>
            </a:r>
          </a:p>
          <a:p>
            <a:pPr lvl="1"/>
            <a:r>
              <a:rPr lang="en-US" dirty="0"/>
              <a:t>How can we make predictions that are aligned with a user’s decision making problem? How can we combine information we and the user have to advance their goals? </a:t>
            </a:r>
          </a:p>
          <a:p>
            <a:r>
              <a:rPr lang="en-US" dirty="0"/>
              <a:t>Mechanisms</a:t>
            </a:r>
          </a:p>
          <a:p>
            <a:pPr lvl="1"/>
            <a:r>
              <a:rPr lang="en-US" dirty="0"/>
              <a:t>Suppose we fail to align models or institutions. Can we design mechanisms and marketplaces for them to interact in so that our interests are advanced anyhow? </a:t>
            </a:r>
          </a:p>
        </p:txBody>
      </p:sp>
    </p:spTree>
    <p:extLst>
      <p:ext uri="{BB962C8B-B14F-4D97-AF65-F5344CB8AC3E}">
        <p14:creationId xmlns:p14="http://schemas.microsoft.com/office/powerpoint/2010/main" val="232599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49A6B-3F30-8E10-E784-AF8BC995549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33083D8-5C6F-E99B-3060-8219A098EF45}"/>
              </a:ext>
            </a:extLst>
          </p:cNvPr>
          <p:cNvSpPr>
            <a:spLocks noGrp="1"/>
          </p:cNvSpPr>
          <p:nvPr>
            <p:ph idx="1"/>
          </p:nvPr>
        </p:nvSpPr>
        <p:spPr/>
        <p:txBody>
          <a:bodyPr/>
          <a:lstStyle/>
          <a:p>
            <a:endParaRPr lang="en-US" dirty="0"/>
          </a:p>
        </p:txBody>
      </p:sp>
      <p:sp>
        <p:nvSpPr>
          <p:cNvPr id="4" name="Rounded Rectangle 3">
            <a:extLst>
              <a:ext uri="{FF2B5EF4-FFF2-40B4-BE49-F238E27FC236}">
                <a16:creationId xmlns:a16="http://schemas.microsoft.com/office/drawing/2014/main" id="{67FAB136-449A-3445-8158-7258C797A686}"/>
              </a:ext>
            </a:extLst>
          </p:cNvPr>
          <p:cNvSpPr/>
          <p:nvPr/>
        </p:nvSpPr>
        <p:spPr>
          <a:xfrm>
            <a:off x="3282820" y="2836506"/>
            <a:ext cx="5626359" cy="11849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Preferences</a:t>
            </a:r>
          </a:p>
        </p:txBody>
      </p:sp>
    </p:spTree>
    <p:extLst>
      <p:ext uri="{BB962C8B-B14F-4D97-AF65-F5344CB8AC3E}">
        <p14:creationId xmlns:p14="http://schemas.microsoft.com/office/powerpoint/2010/main" val="231974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2001-6638-B9F5-FC8D-87749C17D6CA}"/>
              </a:ext>
            </a:extLst>
          </p:cNvPr>
          <p:cNvSpPr>
            <a:spLocks noGrp="1"/>
          </p:cNvSpPr>
          <p:nvPr>
            <p:ph type="title"/>
          </p:nvPr>
        </p:nvSpPr>
        <p:spPr/>
        <p:txBody>
          <a:bodyPr/>
          <a:lstStyle/>
          <a:p>
            <a:r>
              <a:rPr lang="en-US" dirty="0"/>
              <a:t>Pairwise Comparisons</a:t>
            </a:r>
          </a:p>
        </p:txBody>
      </p:sp>
      <p:sp>
        <p:nvSpPr>
          <p:cNvPr id="3" name="Content Placeholder 2">
            <a:extLst>
              <a:ext uri="{FF2B5EF4-FFF2-40B4-BE49-F238E27FC236}">
                <a16:creationId xmlns:a16="http://schemas.microsoft.com/office/drawing/2014/main" id="{90BB7098-11DA-056C-5E4E-8AA88D0AF090}"/>
              </a:ext>
            </a:extLst>
          </p:cNvPr>
          <p:cNvSpPr>
            <a:spLocks noGrp="1"/>
          </p:cNvSpPr>
          <p:nvPr>
            <p:ph idx="1"/>
          </p:nvPr>
        </p:nvSpPr>
        <p:spPr/>
        <p:txBody>
          <a:bodyPr/>
          <a:lstStyle/>
          <a:p>
            <a:r>
              <a:rPr lang="en-US" dirty="0"/>
              <a:t>An easy kind of preference to elicit: “Which response do you prefer”? </a:t>
            </a:r>
          </a:p>
          <a:p>
            <a:pPr lvl="1"/>
            <a:r>
              <a:rPr lang="en-US" dirty="0"/>
              <a:t>How much can we learn about your preferences from such comparisons?</a:t>
            </a:r>
          </a:p>
          <a:p>
            <a:pPr lvl="1"/>
            <a:r>
              <a:rPr lang="en-US" dirty="0"/>
              <a:t>How should we aggregate </a:t>
            </a:r>
            <a:r>
              <a:rPr lang="en-US" i="1" dirty="0"/>
              <a:t>different</a:t>
            </a:r>
            <a:r>
              <a:rPr lang="en-US" dirty="0"/>
              <a:t> people’s different preferences in one model? </a:t>
            </a:r>
          </a:p>
        </p:txBody>
      </p:sp>
      <p:pic>
        <p:nvPicPr>
          <p:cNvPr id="4" name="Picture 3" descr="r/ChatGPT - Which one do you prefer?">
            <a:extLst>
              <a:ext uri="{FF2B5EF4-FFF2-40B4-BE49-F238E27FC236}">
                <a16:creationId xmlns:a16="http://schemas.microsoft.com/office/drawing/2014/main" id="{CDD578C5-4A58-0FC2-37EE-A4A747C12BFB}"/>
              </a:ext>
            </a:extLst>
          </p:cNvPr>
          <p:cNvPicPr>
            <a:picLocks noChangeAspect="1"/>
          </p:cNvPicPr>
          <p:nvPr/>
        </p:nvPicPr>
        <p:blipFill>
          <a:blip r:embed="rId2"/>
          <a:stretch>
            <a:fillRect/>
          </a:stretch>
        </p:blipFill>
        <p:spPr>
          <a:xfrm>
            <a:off x="4077478" y="3627451"/>
            <a:ext cx="4338641" cy="2982816"/>
          </a:xfrm>
          <a:prstGeom prst="rect">
            <a:avLst/>
          </a:prstGeom>
        </p:spPr>
      </p:pic>
    </p:spTree>
    <p:extLst>
      <p:ext uri="{BB962C8B-B14F-4D97-AF65-F5344CB8AC3E}">
        <p14:creationId xmlns:p14="http://schemas.microsoft.com/office/powerpoint/2010/main" val="3697896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DF27C-CC35-65ED-3167-25EA541BB2AD}"/>
              </a:ext>
            </a:extLst>
          </p:cNvPr>
          <p:cNvSpPr>
            <a:spLocks noGrp="1"/>
          </p:cNvSpPr>
          <p:nvPr>
            <p:ph type="title"/>
          </p:nvPr>
        </p:nvSpPr>
        <p:spPr/>
        <p:txBody>
          <a:bodyPr/>
          <a:lstStyle/>
          <a:p>
            <a:r>
              <a:rPr lang="en-US" dirty="0"/>
              <a:t>The RLHF Pipeline</a:t>
            </a:r>
          </a:p>
        </p:txBody>
      </p:sp>
      <p:sp>
        <p:nvSpPr>
          <p:cNvPr id="3" name="Content Placeholder 2">
            <a:extLst>
              <a:ext uri="{FF2B5EF4-FFF2-40B4-BE49-F238E27FC236}">
                <a16:creationId xmlns:a16="http://schemas.microsoft.com/office/drawing/2014/main" id="{DFD189D5-CBE2-1FC5-A5BF-154E5E5757F0}"/>
              </a:ext>
            </a:extLst>
          </p:cNvPr>
          <p:cNvSpPr>
            <a:spLocks noGrp="1"/>
          </p:cNvSpPr>
          <p:nvPr>
            <p:ph idx="1"/>
          </p:nvPr>
        </p:nvSpPr>
        <p:spPr/>
        <p:txBody>
          <a:bodyPr/>
          <a:lstStyle/>
          <a:p>
            <a:r>
              <a:rPr lang="en-US" dirty="0"/>
              <a:t>A common alignment pipeline (RLHF):</a:t>
            </a:r>
          </a:p>
          <a:p>
            <a:pPr marL="914400" lvl="1" indent="-457200">
              <a:buAutoNum type="arabicParenR"/>
            </a:pPr>
            <a:r>
              <a:rPr lang="en-US" dirty="0"/>
              <a:t>Gathers pairwise preferences over prompt/completion pairs from a collection of human labelers</a:t>
            </a:r>
          </a:p>
          <a:p>
            <a:pPr marL="914400" lvl="1" indent="-457200">
              <a:buAutoNum type="arabicParenR"/>
            </a:pPr>
            <a:r>
              <a:rPr lang="en-US" dirty="0"/>
              <a:t>Trains a reward model to predict those preferences</a:t>
            </a:r>
          </a:p>
          <a:p>
            <a:pPr marL="914400" lvl="1" indent="-457200">
              <a:buAutoNum type="arabicParenR"/>
            </a:pPr>
            <a:r>
              <a:rPr lang="en-US" dirty="0"/>
              <a:t>Uses the reward model to refine a language model to produce higher reward completions. </a:t>
            </a:r>
          </a:p>
        </p:txBody>
      </p:sp>
      <p:pic>
        <p:nvPicPr>
          <p:cNvPr id="4" name="Picture 3">
            <a:extLst>
              <a:ext uri="{FF2B5EF4-FFF2-40B4-BE49-F238E27FC236}">
                <a16:creationId xmlns:a16="http://schemas.microsoft.com/office/drawing/2014/main" id="{5EE7EDA1-1D09-3335-1D36-5678675DB74C}"/>
              </a:ext>
            </a:extLst>
          </p:cNvPr>
          <p:cNvPicPr>
            <a:picLocks noChangeAspect="1"/>
          </p:cNvPicPr>
          <p:nvPr/>
        </p:nvPicPr>
        <p:blipFill>
          <a:blip r:embed="rId2"/>
          <a:srcRect t="24977" b="27624"/>
          <a:stretch>
            <a:fillRect/>
          </a:stretch>
        </p:blipFill>
        <p:spPr>
          <a:xfrm>
            <a:off x="2209800" y="4179107"/>
            <a:ext cx="7772400" cy="2071172"/>
          </a:xfrm>
          <a:prstGeom prst="rect">
            <a:avLst/>
          </a:prstGeom>
        </p:spPr>
      </p:pic>
    </p:spTree>
    <p:extLst>
      <p:ext uri="{BB962C8B-B14F-4D97-AF65-F5344CB8AC3E}">
        <p14:creationId xmlns:p14="http://schemas.microsoft.com/office/powerpoint/2010/main" val="984128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BF4-D8F9-4D98-2665-D1E25A06811C}"/>
              </a:ext>
            </a:extLst>
          </p:cNvPr>
          <p:cNvSpPr>
            <a:spLocks noGrp="1"/>
          </p:cNvSpPr>
          <p:nvPr>
            <p:ph type="title"/>
          </p:nvPr>
        </p:nvSpPr>
        <p:spPr/>
        <p:txBody>
          <a:bodyPr/>
          <a:lstStyle/>
          <a:p>
            <a:r>
              <a:rPr lang="en-US" dirty="0"/>
              <a:t>Basic Impossibility [Arrow]</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E9E520B-C493-29FC-DE6E-9BA82CC407A5}"/>
                  </a:ext>
                </a:extLst>
              </p:cNvPr>
              <p:cNvSpPr>
                <a:spLocks noGrp="1"/>
              </p:cNvSpPr>
              <p:nvPr>
                <p:ph idx="1"/>
              </p:nvPr>
            </p:nvSpPr>
            <p:spPr/>
            <p:txBody>
              <a:bodyPr/>
              <a:lstStyle/>
              <a:p>
                <a:r>
                  <a:rPr lang="en-US" dirty="0"/>
                  <a:t>Given: </a:t>
                </a:r>
                <a14:m>
                  <m:oMath xmlns:m="http://schemas.openxmlformats.org/officeDocument/2006/math">
                    <m:r>
                      <a:rPr lang="en-US" b="0" i="1" smtClean="0">
                        <a:latin typeface="Cambria Math" panose="02040503050406030204" pitchFamily="18" charset="0"/>
                      </a:rPr>
                      <m:t>𝑛</m:t>
                    </m:r>
                  </m:oMath>
                </a14:m>
                <a:r>
                  <a:rPr lang="en-US" dirty="0"/>
                  <a:t> transitive preference orderings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sub>
                    </m:sSub>
                  </m:oMath>
                </a14:m>
                <a:r>
                  <a:rPr lang="en-US" dirty="0"/>
                  <a:t> over </a:t>
                </a:r>
                <a14:m>
                  <m:oMath xmlns:m="http://schemas.openxmlformats.org/officeDocument/2006/math">
                    <m:r>
                      <a:rPr lang="en-US" b="0" i="1" smtClean="0">
                        <a:latin typeface="Cambria Math" panose="02040503050406030204" pitchFamily="18" charset="0"/>
                      </a:rPr>
                      <m:t>𝑚</m:t>
                    </m:r>
                  </m:oMath>
                </a14:m>
                <a:r>
                  <a:rPr lang="en-US" dirty="0"/>
                  <a:t> alternatives.</a:t>
                </a:r>
              </a:p>
              <a:p>
                <a:r>
                  <a:rPr lang="en-US" dirty="0"/>
                  <a:t>Output: An aggregate preference ordering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𝐴</m:t>
                        </m:r>
                      </m:sub>
                    </m:sSub>
                  </m:oMath>
                </a14:m>
                <a:r>
                  <a:rPr lang="en-US" dirty="0"/>
                  <a:t>.</a:t>
                </a:r>
              </a:p>
              <a:p>
                <a:r>
                  <a:rPr lang="en-US" dirty="0"/>
                  <a:t>Question: What properties should a good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𝐴</m:t>
                        </m:r>
                      </m:sub>
                    </m:sSub>
                  </m:oMath>
                </a14:m>
                <a:r>
                  <a:rPr lang="en-US" dirty="0"/>
                  <a:t> satisfy?</a:t>
                </a:r>
              </a:p>
              <a:p>
                <a:pPr marL="457200" lvl="1" indent="0">
                  <a:buNone/>
                </a:pPr>
                <a:endParaRPr lang="en-US" dirty="0"/>
              </a:p>
              <a:p>
                <a:endParaRPr lang="en-US" dirty="0"/>
              </a:p>
            </p:txBody>
          </p:sp>
        </mc:Choice>
        <mc:Fallback>
          <p:sp>
            <p:nvSpPr>
              <p:cNvPr id="3" name="Content Placeholder 2">
                <a:extLst>
                  <a:ext uri="{FF2B5EF4-FFF2-40B4-BE49-F238E27FC236}">
                    <a16:creationId xmlns:a16="http://schemas.microsoft.com/office/drawing/2014/main" id="{1E9E520B-C493-29FC-DE6E-9BA82CC407A5}"/>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ounded Rectangle 3">
                <a:extLst>
                  <a:ext uri="{FF2B5EF4-FFF2-40B4-BE49-F238E27FC236}">
                    <a16:creationId xmlns:a16="http://schemas.microsoft.com/office/drawing/2014/main" id="{7136CE02-4D48-9BF2-8206-973B342957A4}"/>
                  </a:ext>
                </a:extLst>
              </p:cNvPr>
              <p:cNvSpPr/>
              <p:nvPr/>
            </p:nvSpPr>
            <p:spPr>
              <a:xfrm>
                <a:off x="1906840" y="3428999"/>
                <a:ext cx="8378320" cy="8331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Pareto Efficiency (PE): </a:t>
                </a:r>
              </a:p>
              <a:p>
                <a:pPr algn="ctr"/>
                <a:r>
                  <a:rPr lang="en-US" sz="2400" dirty="0"/>
                  <a:t>If </a:t>
                </a:r>
                <a14:m>
                  <m:oMath xmlns:m="http://schemas.openxmlformats.org/officeDocument/2006/math">
                    <m:r>
                      <a:rPr lang="en-US" sz="2400" b="0" i="1" smtClean="0">
                        <a:latin typeface="Cambria Math" panose="02040503050406030204" pitchFamily="18" charset="0"/>
                      </a:rPr>
                      <m:t>𝑎</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𝑏</m:t>
                    </m:r>
                  </m:oMath>
                </a14:m>
                <a:r>
                  <a:rPr lang="en-US" sz="2400" dirty="0"/>
                  <a:t> for all </a:t>
                </a:r>
                <a14:m>
                  <m:oMath xmlns:m="http://schemas.openxmlformats.org/officeDocument/2006/math">
                    <m:r>
                      <a:rPr lang="en-US" sz="2400" b="0" i="1" smtClean="0">
                        <a:latin typeface="Cambria Math" panose="02040503050406030204" pitchFamily="18" charset="0"/>
                      </a:rPr>
                      <m:t>𝑖</m:t>
                    </m:r>
                  </m:oMath>
                </a14:m>
                <a:r>
                  <a:rPr lang="en-US" sz="2400" dirty="0"/>
                  <a:t>, then </a:t>
                </a:r>
                <a14:m>
                  <m:oMath xmlns:m="http://schemas.openxmlformats.org/officeDocument/2006/math">
                    <m:r>
                      <a:rPr lang="en-US" sz="2400" b="0" i="1" smtClean="0">
                        <a:latin typeface="Cambria Math" panose="02040503050406030204" pitchFamily="18" charset="0"/>
                      </a:rPr>
                      <m:t>𝑎</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e>
                      <m:sub>
                        <m:r>
                          <a:rPr lang="en-US" sz="2400" b="0" i="1" smtClean="0">
                            <a:latin typeface="Cambria Math" panose="02040503050406030204" pitchFamily="18" charset="0"/>
                          </a:rPr>
                          <m:t>𝐴</m:t>
                        </m:r>
                      </m:sub>
                    </m:sSub>
                    <m:r>
                      <a:rPr lang="en-US" sz="2400" b="0" i="1" smtClean="0">
                        <a:latin typeface="Cambria Math" panose="02040503050406030204" pitchFamily="18" charset="0"/>
                      </a:rPr>
                      <m:t>𝑏</m:t>
                    </m:r>
                  </m:oMath>
                </a14:m>
                <a:r>
                  <a:rPr lang="en-US" sz="2400" dirty="0"/>
                  <a:t>.</a:t>
                </a:r>
              </a:p>
            </p:txBody>
          </p:sp>
        </mc:Choice>
        <mc:Fallback>
          <p:sp>
            <p:nvSpPr>
              <p:cNvPr id="4" name="Rounded Rectangle 3">
                <a:extLst>
                  <a:ext uri="{FF2B5EF4-FFF2-40B4-BE49-F238E27FC236}">
                    <a16:creationId xmlns:a16="http://schemas.microsoft.com/office/drawing/2014/main" id="{7136CE02-4D48-9BF2-8206-973B342957A4}"/>
                  </a:ext>
                </a:extLst>
              </p:cNvPr>
              <p:cNvSpPr>
                <a:spLocks noRot="1" noChangeAspect="1" noMove="1" noResize="1" noEditPoints="1" noAdjustHandles="1" noChangeArrowheads="1" noChangeShapeType="1" noTextEdit="1"/>
              </p:cNvSpPr>
              <p:nvPr/>
            </p:nvSpPr>
            <p:spPr>
              <a:xfrm>
                <a:off x="1906840" y="3428999"/>
                <a:ext cx="8378320" cy="833165"/>
              </a:xfrm>
              <a:prstGeom prst="roundRect">
                <a:avLst/>
              </a:prstGeom>
              <a:blipFill>
                <a:blip r:embed="rId3"/>
                <a:stretch>
                  <a:fillRect t="-4412" b="-1470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ounded Rectangle 4">
                <a:extLst>
                  <a:ext uri="{FF2B5EF4-FFF2-40B4-BE49-F238E27FC236}">
                    <a16:creationId xmlns:a16="http://schemas.microsoft.com/office/drawing/2014/main" id="{C30A3F23-9385-F8E9-50C5-A724594C037E}"/>
                  </a:ext>
                </a:extLst>
              </p:cNvPr>
              <p:cNvSpPr/>
              <p:nvPr/>
            </p:nvSpPr>
            <p:spPr>
              <a:xfrm>
                <a:off x="1906840" y="4397101"/>
                <a:ext cx="8378320" cy="10986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Independence of Irrelevant Alternatives (IIA): </a:t>
                </a:r>
              </a:p>
              <a:p>
                <a:pPr algn="ctr"/>
                <a:r>
                  <a:rPr lang="en-US" sz="2400" dirty="0"/>
                  <a:t>Changing (only) the labelers preference ordering for </a:t>
                </a:r>
                <a14:m>
                  <m:oMath xmlns:m="http://schemas.openxmlformats.org/officeDocument/2006/math">
                    <m:r>
                      <a:rPr lang="en-US" sz="2400" b="0" i="1" smtClean="0">
                        <a:latin typeface="Cambria Math" panose="02040503050406030204" pitchFamily="18" charset="0"/>
                      </a:rPr>
                      <m:t>𝑐</m:t>
                    </m:r>
                  </m:oMath>
                </a14:m>
                <a:r>
                  <a:rPr lang="en-US" sz="2400" dirty="0"/>
                  <a:t> should not affect how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e>
                      <m:sub>
                        <m:r>
                          <a:rPr lang="en-US" sz="2400" b="0" i="1" smtClean="0">
                            <a:latin typeface="Cambria Math" panose="02040503050406030204" pitchFamily="18" charset="0"/>
                          </a:rPr>
                          <m:t>𝐴</m:t>
                        </m:r>
                      </m:sub>
                    </m:sSub>
                  </m:oMath>
                </a14:m>
                <a:r>
                  <a:rPr lang="en-US" sz="2400" dirty="0"/>
                  <a:t> compares </a:t>
                </a:r>
                <a14:m>
                  <m:oMath xmlns:m="http://schemas.openxmlformats.org/officeDocument/2006/math">
                    <m:r>
                      <a:rPr lang="en-US" sz="2400" b="0" i="1" smtClean="0">
                        <a:latin typeface="Cambria Math" panose="02040503050406030204" pitchFamily="18" charset="0"/>
                      </a:rPr>
                      <m:t>𝑎</m:t>
                    </m:r>
                    <m:r>
                      <a:rPr lang="en-US" sz="2400" b="0" i="1" smtClean="0">
                        <a:latin typeface="Cambria Math" panose="02040503050406030204" pitchFamily="18" charset="0"/>
                      </a:rPr>
                      <m:t>, </m:t>
                    </m:r>
                    <m:r>
                      <a:rPr lang="en-US" sz="2400" b="0" i="1" smtClean="0">
                        <a:latin typeface="Cambria Math" panose="02040503050406030204" pitchFamily="18" charset="0"/>
                      </a:rPr>
                      <m:t>𝑏</m:t>
                    </m:r>
                  </m:oMath>
                </a14:m>
                <a:r>
                  <a:rPr lang="en-US" sz="2400" dirty="0"/>
                  <a:t>.</a:t>
                </a:r>
              </a:p>
            </p:txBody>
          </p:sp>
        </mc:Choice>
        <mc:Fallback>
          <p:sp>
            <p:nvSpPr>
              <p:cNvPr id="5" name="Rounded Rectangle 4">
                <a:extLst>
                  <a:ext uri="{FF2B5EF4-FFF2-40B4-BE49-F238E27FC236}">
                    <a16:creationId xmlns:a16="http://schemas.microsoft.com/office/drawing/2014/main" id="{C30A3F23-9385-F8E9-50C5-A724594C037E}"/>
                  </a:ext>
                </a:extLst>
              </p:cNvPr>
              <p:cNvSpPr>
                <a:spLocks noRot="1" noChangeAspect="1" noMove="1" noResize="1" noEditPoints="1" noAdjustHandles="1" noChangeArrowheads="1" noChangeShapeType="1" noTextEdit="1"/>
              </p:cNvSpPr>
              <p:nvPr/>
            </p:nvSpPr>
            <p:spPr>
              <a:xfrm>
                <a:off x="1906840" y="4397101"/>
                <a:ext cx="8378320" cy="1098630"/>
              </a:xfrm>
              <a:prstGeom prst="roundRect">
                <a:avLst/>
              </a:prstGeom>
              <a:blipFill>
                <a:blip r:embed="rId4"/>
                <a:stretch>
                  <a:fillRect t="-7865" b="-1573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ounded Rectangle 5">
                <a:extLst>
                  <a:ext uri="{FF2B5EF4-FFF2-40B4-BE49-F238E27FC236}">
                    <a16:creationId xmlns:a16="http://schemas.microsoft.com/office/drawing/2014/main" id="{8B5A7544-EF12-17A1-7AD5-223F4EAAF9F7}"/>
                  </a:ext>
                </a:extLst>
              </p:cNvPr>
              <p:cNvSpPr/>
              <p:nvPr/>
            </p:nvSpPr>
            <p:spPr>
              <a:xfrm>
                <a:off x="329967" y="5710075"/>
                <a:ext cx="11305306" cy="8331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Arrow: Any aggregation rule satisfying PE and IIA must be a dictatorship:</a:t>
                </a:r>
              </a:p>
              <a:p>
                <a:pPr algn="ct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e>
                      <m:sub>
                        <m:r>
                          <a:rPr lang="en-US" sz="2400" b="0" i="1" smtClean="0">
                            <a:latin typeface="Cambria Math" panose="02040503050406030204" pitchFamily="18" charset="0"/>
                          </a:rPr>
                          <m:t>𝐴</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e>
                      <m:sub>
                        <m:r>
                          <a:rPr lang="en-US" sz="2400" b="0" i="1" smtClean="0">
                            <a:latin typeface="Cambria Math" panose="02040503050406030204" pitchFamily="18" charset="0"/>
                          </a:rPr>
                          <m:t>𝑖</m:t>
                        </m:r>
                      </m:sub>
                    </m:sSub>
                  </m:oMath>
                </a14:m>
                <a:r>
                  <a:rPr lang="en-US" sz="2400" dirty="0"/>
                  <a:t> for some </a:t>
                </a:r>
                <a14:m>
                  <m:oMath xmlns:m="http://schemas.openxmlformats.org/officeDocument/2006/math">
                    <m:r>
                      <a:rPr lang="en-US" sz="2400" b="0" i="1" smtClean="0">
                        <a:latin typeface="Cambria Math" panose="02040503050406030204" pitchFamily="18" charset="0"/>
                      </a:rPr>
                      <m:t>𝑖</m:t>
                    </m:r>
                  </m:oMath>
                </a14:m>
                <a:r>
                  <a:rPr lang="en-US" sz="2400" dirty="0"/>
                  <a:t>.</a:t>
                </a:r>
              </a:p>
            </p:txBody>
          </p:sp>
        </mc:Choice>
        <mc:Fallback>
          <p:sp>
            <p:nvSpPr>
              <p:cNvPr id="6" name="Rounded Rectangle 5">
                <a:extLst>
                  <a:ext uri="{FF2B5EF4-FFF2-40B4-BE49-F238E27FC236}">
                    <a16:creationId xmlns:a16="http://schemas.microsoft.com/office/drawing/2014/main" id="{8B5A7544-EF12-17A1-7AD5-223F4EAAF9F7}"/>
                  </a:ext>
                </a:extLst>
              </p:cNvPr>
              <p:cNvSpPr>
                <a:spLocks noRot="1" noChangeAspect="1" noMove="1" noResize="1" noEditPoints="1" noAdjustHandles="1" noChangeArrowheads="1" noChangeShapeType="1" noTextEdit="1"/>
              </p:cNvSpPr>
              <p:nvPr/>
            </p:nvSpPr>
            <p:spPr>
              <a:xfrm>
                <a:off x="329967" y="5710075"/>
                <a:ext cx="11305306" cy="833165"/>
              </a:xfrm>
              <a:prstGeom prst="roundRect">
                <a:avLst/>
              </a:prstGeom>
              <a:blipFill>
                <a:blip r:embed="rId5"/>
                <a:stretch>
                  <a:fillRect t="-5970" b="-16418"/>
                </a:stretch>
              </a:blipFill>
            </p:spPr>
            <p:txBody>
              <a:bodyPr/>
              <a:lstStyle/>
              <a:p>
                <a:r>
                  <a:rPr lang="en-US">
                    <a:noFill/>
                  </a:rPr>
                  <a:t> </a:t>
                </a:r>
              </a:p>
            </p:txBody>
          </p:sp>
        </mc:Fallback>
      </mc:AlternateContent>
    </p:spTree>
    <p:extLst>
      <p:ext uri="{BB962C8B-B14F-4D97-AF65-F5344CB8AC3E}">
        <p14:creationId xmlns:p14="http://schemas.microsoft.com/office/powerpoint/2010/main" val="181066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4818</TotalTime>
  <Words>2154</Words>
  <Application>Microsoft Macintosh PowerPoint</Application>
  <PresentationFormat>Widescreen</PresentationFormat>
  <Paragraphs>179</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Aptos Display</vt:lpstr>
      <vt:lpstr>Arial</vt:lpstr>
      <vt:lpstr>Cambria Math</vt:lpstr>
      <vt:lpstr>Office Theme</vt:lpstr>
      <vt:lpstr>CIS 7000</vt:lpstr>
      <vt:lpstr>Welcome! (Organizational Basics)</vt:lpstr>
      <vt:lpstr>Welcome! (Organizational Basics)</vt:lpstr>
      <vt:lpstr>Welcome! (Organizational Basics)</vt:lpstr>
      <vt:lpstr>The Division of the Semester</vt:lpstr>
      <vt:lpstr>PowerPoint Presentation</vt:lpstr>
      <vt:lpstr>Pairwise Comparisons</vt:lpstr>
      <vt:lpstr>The RLHF Pipeline</vt:lpstr>
      <vt:lpstr>Basic Impossibility [Arrow]</vt:lpstr>
      <vt:lpstr>Alternatives to Learning a Reward Model</vt:lpstr>
      <vt:lpstr>Alternatives to Learning a Reward Model</vt:lpstr>
      <vt:lpstr>Utility Functions</vt:lpstr>
      <vt:lpstr>Social Welfare Aggregation</vt:lpstr>
      <vt:lpstr>Back to the RLHF/NLHF pipeline</vt:lpstr>
      <vt:lpstr>PowerPoint Presentation</vt:lpstr>
      <vt:lpstr>Suppose we can learn user utility functions. Then what? </vt:lpstr>
      <vt:lpstr>Calibration</vt:lpstr>
      <vt:lpstr>Calibration</vt:lpstr>
      <vt:lpstr>Collaboration</vt:lpstr>
      <vt:lpstr>Collaboration</vt:lpstr>
      <vt:lpstr>Collaboration</vt:lpstr>
      <vt:lpstr>PowerPoint Presentation</vt:lpstr>
      <vt:lpstr>How can we design institutions to mitigate misalignment? </vt:lpstr>
      <vt:lpstr>AI Debate</vt:lpstr>
      <vt:lpstr>AI Debate</vt:lpstr>
      <vt:lpstr>Alignment Through Competition</vt:lpstr>
      <vt:lpstr>Alignment Through Competition</vt:lpstr>
      <vt:lpstr>Alignment Through Competition</vt:lpstr>
      <vt:lpstr>Delegated Approval</vt:lpstr>
      <vt:lpstr>Delegated Approval</vt:lpstr>
      <vt:lpstr>Delegated Approval</vt:lpstr>
      <vt:lpstr>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Roth, Aaron L</dc:creator>
  <cp:lastModifiedBy>Roth, Aaron L</cp:lastModifiedBy>
  <cp:revision>25</cp:revision>
  <dcterms:created xsi:type="dcterms:W3CDTF">2026-08-21T12:08:21Z</dcterms:created>
  <dcterms:modified xsi:type="dcterms:W3CDTF">2026-08-24T20:26:47Z</dcterms:modified>
</cp:coreProperties>
</file>